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9" r:id="rId5"/>
    <p:sldId id="268" r:id="rId6"/>
    <p:sldId id="256" r:id="rId7"/>
    <p:sldId id="257" r:id="rId8"/>
    <p:sldId id="258" r:id="rId9"/>
    <p:sldId id="259" r:id="rId10"/>
    <p:sldId id="260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3D"/>
    <a:srgbClr val="438CCA"/>
    <a:srgbClr val="423878"/>
    <a:srgbClr val="3EB5C9"/>
    <a:srgbClr val="F2634F"/>
    <a:srgbClr val="969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2B70ED4-A895-CC4B-8BCA-4037F517C680}"/>
              </a:ext>
            </a:extLst>
          </p:cNvPr>
          <p:cNvSpPr>
            <a:spLocks noGrp="1" noChangeAspect="1"/>
          </p:cNvSpPr>
          <p:nvPr>
            <p:ph type="body" sz="half" idx="2"/>
          </p:nvPr>
        </p:nvSpPr>
        <p:spPr>
          <a:xfrm>
            <a:off x="630935" y="1801365"/>
            <a:ext cx="10054041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600"/>
            </a:lvl1pPr>
            <a:lvl2pPr marL="742950" indent="-285750">
              <a:buFont typeface="Wingdings" pitchFamily="2" charset="2"/>
              <a:buChar char="§"/>
              <a:defRPr sz="2400" i="1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2DBF8A-FC7C-3D45-93AA-0706F87D3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8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3B71DC-56BB-4046-BB78-0DC35A5923B2}"/>
              </a:ext>
            </a:extLst>
          </p:cNvPr>
          <p:cNvSpPr/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0B8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4F06968-139F-1F42-922C-EC0924353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792" y="292608"/>
            <a:ext cx="11201400" cy="13258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7100" b="1" i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80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45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2DBF8A-FC7C-3D45-93AA-0706F87D3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8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3B71DC-56BB-4046-BB78-0DC35A5923B2}"/>
              </a:ext>
            </a:extLst>
          </p:cNvPr>
          <p:cNvSpPr/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003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061C57-F687-D14B-8DFD-0024555F8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792" y="292608"/>
            <a:ext cx="11201400" cy="13258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7100" b="1" i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65B4FC-6824-654F-9412-244D1ABAC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1801368"/>
            <a:ext cx="10058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600"/>
            </a:lvl1pPr>
            <a:lvl2pPr marL="800100" indent="-342900">
              <a:buFont typeface="Wingdings" pitchFamily="2" charset="2"/>
              <a:buChar char="§"/>
              <a:defRPr sz="2400" i="1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004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01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3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2B70ED4-A895-CC4B-8BCA-4037F517C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1801368"/>
            <a:ext cx="10058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600"/>
            </a:lvl1pPr>
            <a:lvl2pPr marL="800100" indent="-342900">
              <a:buFont typeface="Wingdings" pitchFamily="2" charset="2"/>
              <a:buChar char="§"/>
              <a:defRPr sz="2400" i="1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2DBF8A-FC7C-3D45-93AA-0706F87D3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8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3B71DC-56BB-4046-BB78-0DC35A5923B2}"/>
              </a:ext>
            </a:extLst>
          </p:cNvPr>
          <p:cNvSpPr/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F26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C17627-E761-764A-91A2-6F89CBD2E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792" y="292608"/>
            <a:ext cx="11201400" cy="13258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7100" b="1" i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685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60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2DBF8A-FC7C-3D45-93AA-0706F87D3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8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3B71DC-56BB-4046-BB78-0DC35A5923B2}"/>
              </a:ext>
            </a:extLst>
          </p:cNvPr>
          <p:cNvSpPr/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3E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F6C0E2-BF93-C448-8101-F7BCFA0D4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792" y="292608"/>
            <a:ext cx="11201400" cy="13258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7100" b="1" i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DD2767-88EC-DA41-944A-1133DFCFA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1801368"/>
            <a:ext cx="10058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600"/>
            </a:lvl1pPr>
            <a:lvl2pPr marL="800100" indent="-342900">
              <a:buFont typeface="Wingdings" pitchFamily="2" charset="2"/>
              <a:buChar char="§"/>
              <a:defRPr sz="2400" i="1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65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67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2DBF8A-FC7C-3D45-93AA-0706F87D3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8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3B71DC-56BB-4046-BB78-0DC35A5923B2}"/>
              </a:ext>
            </a:extLst>
          </p:cNvPr>
          <p:cNvSpPr/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423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A61E67-0E2C-104D-AD87-610805B6E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792" y="292608"/>
            <a:ext cx="11201400" cy="13258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7100" b="1" i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475BF7C-0EE3-404B-96C4-4ED3D5FB0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1801368"/>
            <a:ext cx="10058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600"/>
            </a:lvl1pPr>
            <a:lvl2pPr marL="800100" indent="-342900">
              <a:buFont typeface="Wingdings" pitchFamily="2" charset="2"/>
              <a:buChar char="§"/>
              <a:defRPr sz="2400" i="1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4781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51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2DBF8A-FC7C-3D45-93AA-0706F87D3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8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3B71DC-56BB-4046-BB78-0DC35A5923B2}"/>
              </a:ext>
            </a:extLst>
          </p:cNvPr>
          <p:cNvSpPr/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43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3B5D93-88AF-4144-B17F-D8B7397E5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792" y="292608"/>
            <a:ext cx="11201400" cy="13258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7100" b="1" i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79D52B7-2734-B842-B9E1-DB421C5D5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1801368"/>
            <a:ext cx="10058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600"/>
            </a:lvl1pPr>
            <a:lvl2pPr marL="800100" indent="-342900">
              <a:buFont typeface="Wingdings" pitchFamily="2" charset="2"/>
              <a:buChar char="§"/>
              <a:defRPr sz="2400" i="1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248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CA8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6E76FB-31F0-604E-A3A5-AA43BCC1723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91" y="5340348"/>
            <a:ext cx="1061905" cy="97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5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  <p:sldLayoutId id="2147483651" r:id="rId5"/>
    <p:sldLayoutId id="2147483657" r:id="rId6"/>
    <p:sldLayoutId id="2147483652" r:id="rId7"/>
    <p:sldLayoutId id="2147483658" r:id="rId8"/>
    <p:sldLayoutId id="2147483653" r:id="rId9"/>
    <p:sldLayoutId id="2147483659" r:id="rId10"/>
    <p:sldLayoutId id="2147483654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100" b="1" i="0" kern="1200">
          <a:solidFill>
            <a:schemeClr val="bg1"/>
          </a:solidFill>
          <a:latin typeface="Acumin Pro ExtraCondensed" panose="020B0508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5CCB50-AA7B-4B71-BD42-7F977B77D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Often the first step in an incentive travel program is gaining the support and budget approval from senior leaders. This deck contains slides to help you structure a conversation and create the business case for incentive travel use within your organization.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25DF3E-9FAD-4BDA-9F46-C8F0CB74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GETTING LEADERSHIP BUY-IN</a:t>
            </a:r>
          </a:p>
        </p:txBody>
      </p:sp>
    </p:spTree>
    <p:extLst>
      <p:ext uri="{BB962C8B-B14F-4D97-AF65-F5344CB8AC3E}">
        <p14:creationId xmlns:p14="http://schemas.microsoft.com/office/powerpoint/2010/main" val="162303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13F9-16AA-7548-A75A-2B896378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TO SELL THE CONCEPT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C9950-B8F0-054A-A798-0EEBCC01E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Cite the corporate, economic and individual benefits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Reference specific needs within your organization – quantitative where possible (growth, engagement,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etc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Reference existing research and case studies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What problem are you trying to solve?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Consider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engaging a professional partner to help with the design and operation of an incentive program. They can help sell the concept to leadership based on experience and case studies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Up-front Program Design to maximize economic benefits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Analytics experience and program refinement expertise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Leverage relationships and buying power (scale)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Risk mitigation for unexpected events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1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A3ABC2-E0B0-BD4B-8DD5-FF392925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WHY INCENTIVE TRAVEL?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8B14F-65BF-A945-8855-FAFB3163E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Reasons could include:</a:t>
            </a:r>
          </a:p>
          <a:p>
            <a:r>
              <a:rPr lang="en-US" dirty="0"/>
              <a:t>Appeals to desire for personal connections and special experiences</a:t>
            </a:r>
          </a:p>
          <a:p>
            <a:r>
              <a:rPr lang="en-US" dirty="0"/>
              <a:t>Recovery from COVID-19 calls for response to pent-up demand for travel and personal connections/socialization</a:t>
            </a:r>
          </a:p>
          <a:p>
            <a:r>
              <a:rPr lang="en-US" dirty="0"/>
              <a:t>Ability to focus on turbo-charging incremental sales and sales-related activities</a:t>
            </a:r>
          </a:p>
          <a:p>
            <a:r>
              <a:rPr lang="en-US" dirty="0"/>
              <a:t>High promotability</a:t>
            </a:r>
          </a:p>
          <a:p>
            <a:r>
              <a:rPr lang="en-US" dirty="0"/>
              <a:t>High value and prestige: guilt-free luxury experiences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6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4ED4B9-434F-E24F-8B47-AD2F73982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Incentive travel creates more effective focus on incremental effort and results</a:t>
            </a:r>
          </a:p>
          <a:p>
            <a:pPr lvl="1"/>
            <a:r>
              <a:rPr lang="en-US" dirty="0"/>
              <a:t>3x the performance lift as same value in cash</a:t>
            </a:r>
          </a:p>
          <a:p>
            <a:pPr lvl="1"/>
            <a:r>
              <a:rPr lang="en-US" dirty="0"/>
              <a:t>Stronger memorability / trophy value for earners</a:t>
            </a:r>
          </a:p>
          <a:p>
            <a:r>
              <a:rPr lang="en-US" dirty="0"/>
              <a:t>Incentive travel is not confused with regular compensation</a:t>
            </a:r>
            <a:endParaRPr lang="en-US" dirty="0">
              <a:cs typeface="Calibri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Flexibility to turn on and off; cash is perceived as an entitlement</a:t>
            </a:r>
          </a:p>
          <a:p>
            <a:r>
              <a:rPr lang="en-US" dirty="0">
                <a:ea typeface="Calibri" panose="020F0502020204030204" pitchFamily="34" charset="0"/>
                <a:cs typeface="Calibri"/>
              </a:rPr>
              <a:t>Behavioral science principles explain the higher ability of incentive travel to provide social reinforcement, “guilt-free spending,” high perceived value and separability from compensation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4BF75D-AE71-544E-980E-16D13435F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WHY NOT CASH?</a:t>
            </a:r>
          </a:p>
        </p:txBody>
      </p:sp>
    </p:spTree>
    <p:extLst>
      <p:ext uri="{BB962C8B-B14F-4D97-AF65-F5344CB8AC3E}">
        <p14:creationId xmlns:p14="http://schemas.microsoft.com/office/powerpoint/2010/main" val="35075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B02D1-0897-B84A-B987-7E618CA4209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30935" y="1801368"/>
            <a:ext cx="1005840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Effective at fueling sales growth, retention of top producers and brand advocacy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Builds corporate culture, brand identification and engagement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Captures attention, inspires positive emotional associations with the brand and builds relationships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Creates measurable sales growth and positive ROI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Creates role models for others in the organization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5D1CEC-BF19-9344-BB10-1301B950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292608"/>
            <a:ext cx="11570208" cy="1325880"/>
          </a:xfrm>
        </p:spPr>
        <p:txBody>
          <a:bodyPr>
            <a:normAutofit/>
          </a:bodyPr>
          <a:lstStyle/>
          <a:p>
            <a:r>
              <a:rPr lang="en-US" sz="4400" dirty="0"/>
              <a:t>WHAT IS THE IMPACT ON CORPORATE GOALS?</a:t>
            </a:r>
          </a:p>
        </p:txBody>
      </p:sp>
    </p:spTree>
    <p:extLst>
      <p:ext uri="{BB962C8B-B14F-4D97-AF65-F5344CB8AC3E}">
        <p14:creationId xmlns:p14="http://schemas.microsoft.com/office/powerpoint/2010/main" val="119513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397711-9CFB-E34F-9444-F0ACC191F56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30936" y="1801368"/>
            <a:ext cx="10058400" cy="4572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Ability to make connections with others in the organization 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Unique, once in a lifetime </a:t>
            </a:r>
            <a:r>
              <a:rPr lang="en-US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memorable experiences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that money can’t buy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Special experiences create significant goodwill and positive associations with a brand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/program sponsor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Ability to earn status; just as important as material goods, prizes and other tangible rewards for success. 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Aligns with Four-Drive Theory: equal importance of Drive to Acquire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and Defend 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(stuff, status) and Drive to Bond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and Create 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(make connections with others,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have a voice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31FA8C-6BBD-9440-9B02-EB33389E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IS THE IMPACT ON PEOPLE?</a:t>
            </a:r>
          </a:p>
        </p:txBody>
      </p:sp>
    </p:spTree>
    <p:extLst>
      <p:ext uri="{BB962C8B-B14F-4D97-AF65-F5344CB8AC3E}">
        <p14:creationId xmlns:p14="http://schemas.microsoft.com/office/powerpoint/2010/main" val="234676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D5E781-E8AC-274B-BA14-4E026012443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30936" y="1801368"/>
            <a:ext cx="1005840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Travel will be a major stimulant to reviving the world economy as face-to-face meetings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drive business results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 person meetings 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ncourage collaboration and social connections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Research has repeatedly demonstrated that non-cash rewards such as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Incentive Travel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are more effective at improving performance than cash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Well-designed programs are often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“self-funding” meaning goals can be set in such a way that the participant generates enough incremental revenue to both cover the cost of the reward and provide extra profit for the company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5CD828-2A93-0E45-AB59-CE1D6E5F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IS THE ECONOMIC VALUE?</a:t>
            </a:r>
          </a:p>
        </p:txBody>
      </p:sp>
    </p:spTree>
    <p:extLst>
      <p:ext uri="{BB962C8B-B14F-4D97-AF65-F5344CB8AC3E}">
        <p14:creationId xmlns:p14="http://schemas.microsoft.com/office/powerpoint/2010/main" val="113927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F9DF27-6F1E-4CCF-8F02-767D9D67A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Lay out the incremental revenue / profit the incentive program is expected to generate for the organization. Ensure your rules structure makes the goal attainable for participants</a:t>
            </a:r>
          </a:p>
          <a:p>
            <a:r>
              <a:rPr lang="en-US" dirty="0"/>
              <a:t>Provide a clear view into all costs associated with the incentive program including third party support, communications expense, and cost of the trip (often helps to break down into a cost per person or couple)</a:t>
            </a:r>
          </a:p>
          <a:p>
            <a:r>
              <a:rPr lang="en-US" dirty="0"/>
              <a:t>Be sure to include the soft measures such as employee engagement, retention, loyalty, and culture </a:t>
            </a:r>
            <a:r>
              <a:rPr lang="en-US"/>
              <a:t>of appreciation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FB548A-B391-416D-BEDA-EEB4A460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ESTIMATED COST AND RETURN</a:t>
            </a:r>
          </a:p>
        </p:txBody>
      </p:sp>
    </p:spTree>
    <p:extLst>
      <p:ext uri="{BB962C8B-B14F-4D97-AF65-F5344CB8AC3E}">
        <p14:creationId xmlns:p14="http://schemas.microsoft.com/office/powerpoint/2010/main" val="354500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2BCBD28BF0174482CC0CE69BD67692" ma:contentTypeVersion="11" ma:contentTypeDescription="Create a new document." ma:contentTypeScope="" ma:versionID="9f116bb7fa6e29ccb39d26002e22014a">
  <xsd:schema xmlns:xsd="http://www.w3.org/2001/XMLSchema" xmlns:xs="http://www.w3.org/2001/XMLSchema" xmlns:p="http://schemas.microsoft.com/office/2006/metadata/properties" xmlns:ns2="c8b70ef9-a1d0-4c3f-95ec-14e98725bb87" targetNamespace="http://schemas.microsoft.com/office/2006/metadata/properties" ma:root="true" ma:fieldsID="8daa5d2bf41ea23bb161b2f734674f5f" ns2:_="">
    <xsd:import namespace="c8b70ef9-a1d0-4c3f-95ec-14e98725bb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70ef9-a1d0-4c3f-95ec-14e98725bb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850714-F5AA-44F3-8E70-0C7E5ACF4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b70ef9-a1d0-4c3f-95ec-14e98725bb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DAFBB8-9971-448E-A677-E643152C2AD2}">
  <ds:schemaRefs>
    <ds:schemaRef ds:uri="5050ce75-aed8-457a-af48-2dcb752a2620"/>
    <ds:schemaRef ds:uri="e9675433-3cf8-42f9-8968-277eb4334a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731FD9-F31A-4991-A692-4062ACB78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610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Acumin Pro ExtraCondensed</vt:lpstr>
      <vt:lpstr>Arial</vt:lpstr>
      <vt:lpstr>Calibri</vt:lpstr>
      <vt:lpstr>Wingdings</vt:lpstr>
      <vt:lpstr>Office Theme</vt:lpstr>
      <vt:lpstr>GETTING LEADERSHIP BUY-IN</vt:lpstr>
      <vt:lpstr>HOW TO SELL THE CONCEPT</vt:lpstr>
      <vt:lpstr>WHY INCENTIVE TRAVEL?</vt:lpstr>
      <vt:lpstr>WHY NOT CASH?</vt:lpstr>
      <vt:lpstr>WHAT IS THE IMPACT ON CORPORATE GOALS?</vt:lpstr>
      <vt:lpstr>WHAT IS THE IMPACT ON PEOPLE?</vt:lpstr>
      <vt:lpstr>WHAT IS THE ECONOMIC VALUE?</vt:lpstr>
      <vt:lpstr>ESTIMATED COST AND RETURN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Lawrence Licup</dc:creator>
  <cp:lastModifiedBy>Andy Schwarz</cp:lastModifiedBy>
  <cp:revision>3</cp:revision>
  <dcterms:created xsi:type="dcterms:W3CDTF">2021-04-07T21:26:36Z</dcterms:created>
  <dcterms:modified xsi:type="dcterms:W3CDTF">2021-08-18T17:12:21Z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0x010100182BCBD28BF0174482CC0CE69BD67692</vt:lpwstr>
  </property>
</Properties>
</file>