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sldIdLst>
    <p:sldId id="256" r:id="rId5"/>
    <p:sldId id="257" r:id="rId6"/>
    <p:sldId id="258" r:id="rId7"/>
    <p:sldId id="265" r:id="rId8"/>
    <p:sldId id="270" r:id="rId9"/>
    <p:sldId id="271" r:id="rId10"/>
    <p:sldId id="259" r:id="rId11"/>
    <p:sldId id="272" r:id="rId12"/>
    <p:sldId id="260" r:id="rId13"/>
    <p:sldId id="261" r:id="rId14"/>
    <p:sldId id="277" r:id="rId15"/>
    <p:sldId id="278" r:id="rId16"/>
    <p:sldId id="279" r:id="rId17"/>
    <p:sldId id="280" r:id="rId18"/>
    <p:sldId id="281" r:id="rId19"/>
    <p:sldId id="282" r:id="rId20"/>
    <p:sldId id="264" r:id="rId21"/>
    <p:sldId id="283" r:id="rId22"/>
    <p:sldId id="266" r:id="rId23"/>
    <p:sldId id="267" r:id="rId24"/>
    <p:sldId id="284" r:id="rId25"/>
    <p:sldId id="268" r:id="rId26"/>
    <p:sldId id="269"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5" r:id="rId47"/>
    <p:sldId id="306" r:id="rId48"/>
    <p:sldId id="307" r:id="rId49"/>
    <p:sldId id="308" r:id="rId50"/>
    <p:sldId id="309" r:id="rId51"/>
    <p:sldId id="310" r:id="rId52"/>
    <p:sldId id="311" r:id="rId53"/>
    <p:sldId id="312" r:id="rId54"/>
    <p:sldId id="313" r:id="rId55"/>
    <p:sldId id="314" r:id="rId56"/>
    <p:sldId id="316" r:id="rId57"/>
    <p:sldId id="315" r:id="rId58"/>
    <p:sldId id="317" r:id="rId59"/>
    <p:sldId id="318" r:id="rId60"/>
    <p:sldId id="319" r:id="rId61"/>
    <p:sldId id="320" r:id="rId62"/>
    <p:sldId id="322" r:id="rId63"/>
    <p:sldId id="323" r:id="rId64"/>
    <p:sldId id="325" r:id="rId65"/>
    <p:sldId id="326" r:id="rId66"/>
    <p:sldId id="327" r:id="rId67"/>
    <p:sldId id="328" r:id="rId68"/>
    <p:sldId id="329" r:id="rId69"/>
    <p:sldId id="330" r:id="rId70"/>
    <p:sldId id="331" r:id="rId71"/>
    <p:sldId id="3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754BA-DC9A-694D-8C36-33F60B1204F7}" v="120" dt="2024-09-09T14:28:25.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3602"/>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506991787938998E-2"/>
          <c:y val="3.6649214659685903E-2"/>
          <c:w val="0.95016292475089503"/>
          <c:h val="0.85049284742548503"/>
        </c:manualLayout>
      </c:layout>
      <c:barChart>
        <c:barDir val="col"/>
        <c:grouping val="clustered"/>
        <c:varyColors val="0"/>
        <c:ser>
          <c:idx val="0"/>
          <c:order val="0"/>
          <c:spPr>
            <a:solidFill>
              <a:schemeClr val="accent1"/>
            </a:solidFill>
            <a:ln>
              <a:noFill/>
            </a:ln>
            <a:effectLst/>
          </c:spPr>
          <c:invertIfNegative val="0"/>
          <c:dLbls>
            <c:dLbl>
              <c:idx val="0"/>
              <c:layout>
                <c:manualLayout>
                  <c:x val="-3.9569982769821193E-3"/>
                  <c:y val="7.8350928874939274E-2"/>
                </c:manualLayout>
              </c:layout>
              <c:tx>
                <c:rich>
                  <a:bodyPr/>
                  <a:lstStyle/>
                  <a:p>
                    <a:r>
                      <a:rPr lang="en-US" sz="4000" b="1">
                        <a:solidFill>
                          <a:srgbClr val="FF0000"/>
                        </a:solidFill>
                      </a:rPr>
                      <a:t>21</a:t>
                    </a:r>
                    <a:endParaRPr lang="en-US" sz="4000" b="1" dirty="0">
                      <a:solidFill>
                        <a:srgbClr val="FF0000"/>
                      </a:solidFill>
                    </a:endParaRP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6A-8B4E-8786-BA30CF7A7E92}"/>
                </c:ext>
              </c:extLst>
            </c:dLbl>
            <c:dLbl>
              <c:idx val="1"/>
              <c:layout>
                <c:manualLayout>
                  <c:x val="-1.3300954674847513E-3"/>
                  <c:y val="0.13805225451713155"/>
                </c:manualLayout>
              </c:layout>
              <c:tx>
                <c:rich>
                  <a:bodyPr/>
                  <a:lstStyle/>
                  <a:p>
                    <a:fld id="{50192465-1F70-4DD0-9195-0A0B679D5A94}" type="VALUE">
                      <a:rPr lang="en-US" sz="4000" b="1">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06A-8B4E-8786-BA30CF7A7E92}"/>
                </c:ext>
              </c:extLst>
            </c:dLbl>
            <c:dLbl>
              <c:idx val="2"/>
              <c:layout>
                <c:manualLayout>
                  <c:x val="-2.6601909349695976E-3"/>
                  <c:y val="0.14370435634249226"/>
                </c:manualLayout>
              </c:layout>
              <c:tx>
                <c:rich>
                  <a:bodyPr/>
                  <a:lstStyle/>
                  <a:p>
                    <a:fld id="{E9C8847C-D7BD-4D39-A5D7-98C11CB78E7D}" type="VALUE">
                      <a:rPr lang="en-US" sz="4000" b="1">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06A-8B4E-8786-BA30CF7A7E92}"/>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Sheet1!$B$10:$B$13</c:f>
              <c:strCache>
                <c:ptCount val="4"/>
                <c:pt idx="0">
                  <c:v>Travel</c:v>
                </c:pt>
                <c:pt idx="1">
                  <c:v>Cash</c:v>
                </c:pt>
                <c:pt idx="2">
                  <c:v>Merchandise</c:v>
                </c:pt>
                <c:pt idx="3">
                  <c:v>Experience</c:v>
                </c:pt>
              </c:strCache>
            </c:strRef>
          </c:cat>
          <c:val>
            <c:numRef>
              <c:f>Sheet1!$C$10:$C$13</c:f>
              <c:numCache>
                <c:formatCode>General</c:formatCode>
                <c:ptCount val="4"/>
                <c:pt idx="0">
                  <c:v>19</c:v>
                </c:pt>
                <c:pt idx="1">
                  <c:v>16</c:v>
                </c:pt>
                <c:pt idx="2">
                  <c:v>5</c:v>
                </c:pt>
                <c:pt idx="3">
                  <c:v>2</c:v>
                </c:pt>
              </c:numCache>
            </c:numRef>
          </c:val>
          <c:extLst>
            <c:ext xmlns:c16="http://schemas.microsoft.com/office/drawing/2014/chart" uri="{C3380CC4-5D6E-409C-BE32-E72D297353CC}">
              <c16:uniqueId val="{00000003-606A-8B4E-8786-BA30CF7A7E92}"/>
            </c:ext>
          </c:extLst>
        </c:ser>
        <c:dLbls>
          <c:dLblPos val="outEnd"/>
          <c:showLegendKey val="0"/>
          <c:showVal val="1"/>
          <c:showCatName val="0"/>
          <c:showSerName val="0"/>
          <c:showPercent val="0"/>
          <c:showBubbleSize val="0"/>
        </c:dLbls>
        <c:gapWidth val="219"/>
        <c:overlap val="-27"/>
        <c:axId val="159216712"/>
        <c:axId val="159217096"/>
      </c:barChart>
      <c:catAx>
        <c:axId val="15921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9217096"/>
        <c:crosses val="autoZero"/>
        <c:auto val="1"/>
        <c:lblAlgn val="ctr"/>
        <c:lblOffset val="100"/>
        <c:noMultiLvlLbl val="0"/>
      </c:catAx>
      <c:valAx>
        <c:axId val="159217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216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CC3FC5-B7CB-4055-80FD-4437D25E966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54D0FE0B-76E5-4EF1-8894-21CE5F0B5937}">
      <dgm:prSet custT="1"/>
      <dgm:spPr/>
      <dgm:t>
        <a:bodyPr/>
        <a:lstStyle/>
        <a:p>
          <a:pPr>
            <a:lnSpc>
              <a:spcPct val="100000"/>
            </a:lnSpc>
          </a:pPr>
          <a:r>
            <a:rPr lang="en-US" sz="1400" b="1" i="0" dirty="0"/>
            <a:t>Design Robust Metrics</a:t>
          </a:r>
          <a:r>
            <a:rPr lang="en-US" sz="1400" b="0" i="0" dirty="0"/>
            <a:t>: Ens</a:t>
          </a:r>
          <a:r>
            <a:rPr lang="en-US" sz="1400" b="0" i="0" dirty="0">
              <a:latin typeface="Arial" panose="020B0604020202020204" pitchFamily="34" charset="0"/>
              <a:cs typeface="Arial" panose="020B0604020202020204" pitchFamily="34" charset="0"/>
            </a:rPr>
            <a:t>ure that the metrics used to determine rewards are comprehensive and aligned with overall organizational goals, reducing opportunities for manipulation.</a:t>
          </a:r>
          <a:endParaRPr lang="en-US" sz="1400" dirty="0">
            <a:latin typeface="Arial" panose="020B0604020202020204" pitchFamily="34" charset="0"/>
            <a:cs typeface="Arial" panose="020B0604020202020204" pitchFamily="34" charset="0"/>
          </a:endParaRPr>
        </a:p>
      </dgm:t>
    </dgm:pt>
    <dgm:pt modelId="{E7A71890-A10C-4582-BCD1-F0D3CA74C1EE}" type="sibTrans" cxnId="{C6999709-A0F5-4292-AC89-925790220F76}">
      <dgm:prSet/>
      <dgm:spPr/>
      <dgm:t>
        <a:bodyPr/>
        <a:lstStyle/>
        <a:p>
          <a:endParaRPr lang="en-US"/>
        </a:p>
      </dgm:t>
    </dgm:pt>
    <dgm:pt modelId="{6E192472-8C16-4EFA-8684-4C0C9E389531}" type="parTrans" cxnId="{C6999709-A0F5-4292-AC89-925790220F76}">
      <dgm:prSet/>
      <dgm:spPr/>
      <dgm:t>
        <a:bodyPr/>
        <a:lstStyle/>
        <a:p>
          <a:endParaRPr lang="en-US"/>
        </a:p>
      </dgm:t>
    </dgm:pt>
    <dgm:pt modelId="{E40E1D91-9A87-4A73-9070-DE873D05A597}">
      <dgm:prSet custT="1"/>
      <dgm:spPr/>
      <dgm:t>
        <a:bodyPr/>
        <a:lstStyle/>
        <a:p>
          <a:pPr>
            <a:lnSpc>
              <a:spcPct val="100000"/>
            </a:lnSpc>
          </a:pPr>
          <a:r>
            <a:rPr lang="en-US" sz="1400" b="1" i="0" dirty="0">
              <a:latin typeface="Arial" panose="020B0604020202020204" pitchFamily="34" charset="0"/>
              <a:cs typeface="Arial" panose="020B0604020202020204" pitchFamily="34" charset="0"/>
            </a:rPr>
            <a:t>Regular Monitoring and Adjustments</a:t>
          </a:r>
          <a:r>
            <a:rPr lang="en-US" sz="1400" b="0" i="0" dirty="0">
              <a:latin typeface="Arial" panose="020B0604020202020204" pitchFamily="34" charset="0"/>
              <a:cs typeface="Arial" panose="020B0604020202020204" pitchFamily="34" charset="0"/>
            </a:rPr>
            <a:t>: Continuously monitor the reward system to identify and address any emerging patterns of gaming. Make adjustments as necessary to close loopholes.</a:t>
          </a:r>
          <a:endParaRPr lang="en-US" sz="1400" dirty="0">
            <a:latin typeface="Arial" panose="020B0604020202020204" pitchFamily="34" charset="0"/>
            <a:cs typeface="Arial" panose="020B0604020202020204" pitchFamily="34" charset="0"/>
          </a:endParaRPr>
        </a:p>
      </dgm:t>
    </dgm:pt>
    <dgm:pt modelId="{C7CE5668-96D4-4ED5-AD22-4CD683924D2D}" type="sibTrans" cxnId="{91A66ED5-9AD4-4F94-A843-E1B906DAF97E}">
      <dgm:prSet/>
      <dgm:spPr/>
      <dgm:t>
        <a:bodyPr/>
        <a:lstStyle/>
        <a:p>
          <a:endParaRPr lang="en-US"/>
        </a:p>
      </dgm:t>
    </dgm:pt>
    <dgm:pt modelId="{A8D03535-B656-4771-A671-46488C0DBA29}" type="parTrans" cxnId="{91A66ED5-9AD4-4F94-A843-E1B906DAF97E}">
      <dgm:prSet/>
      <dgm:spPr/>
      <dgm:t>
        <a:bodyPr/>
        <a:lstStyle/>
        <a:p>
          <a:endParaRPr lang="en-US"/>
        </a:p>
      </dgm:t>
    </dgm:pt>
    <dgm:pt modelId="{D786DE10-9D5A-461A-B5AD-BC32568C59C8}">
      <dgm:prSet custT="1"/>
      <dgm:spPr/>
      <dgm:t>
        <a:bodyPr/>
        <a:lstStyle/>
        <a:p>
          <a:pPr>
            <a:lnSpc>
              <a:spcPct val="100000"/>
            </a:lnSpc>
          </a:pPr>
          <a:r>
            <a:rPr lang="en-US" sz="1400" b="1" i="0" dirty="0">
              <a:latin typeface="Arial" panose="020B0604020202020204" pitchFamily="34" charset="0"/>
              <a:cs typeface="Arial" panose="020B0604020202020204" pitchFamily="34" charset="0"/>
            </a:rPr>
            <a:t>Promote Ethical Behavior</a:t>
          </a:r>
          <a:r>
            <a:rPr lang="en-US" sz="1400" b="0" i="0" dirty="0">
              <a:latin typeface="Arial" panose="020B0604020202020204" pitchFamily="34" charset="0"/>
              <a:cs typeface="Arial" panose="020B0604020202020204" pitchFamily="34" charset="0"/>
            </a:rPr>
            <a:t>: Foster a culture of integrity where ethical behavior is valued and reinforced through both formal policies and informal cultural norms.</a:t>
          </a:r>
          <a:endParaRPr lang="en-US" sz="1400" dirty="0">
            <a:latin typeface="Arial" panose="020B0604020202020204" pitchFamily="34" charset="0"/>
            <a:cs typeface="Arial" panose="020B0604020202020204" pitchFamily="34" charset="0"/>
          </a:endParaRPr>
        </a:p>
      </dgm:t>
    </dgm:pt>
    <dgm:pt modelId="{58A8C996-E206-493F-93B2-A36F497ABC74}" type="sibTrans" cxnId="{636D8128-8195-4E22-9112-0B7DF0CEA0B4}">
      <dgm:prSet/>
      <dgm:spPr/>
      <dgm:t>
        <a:bodyPr/>
        <a:lstStyle/>
        <a:p>
          <a:endParaRPr lang="en-US"/>
        </a:p>
      </dgm:t>
    </dgm:pt>
    <dgm:pt modelId="{52DD136E-68B6-45B8-983E-8AD7755A3CF8}" type="parTrans" cxnId="{636D8128-8195-4E22-9112-0B7DF0CEA0B4}">
      <dgm:prSet/>
      <dgm:spPr/>
      <dgm:t>
        <a:bodyPr/>
        <a:lstStyle/>
        <a:p>
          <a:endParaRPr lang="en-US"/>
        </a:p>
      </dgm:t>
    </dgm:pt>
    <dgm:pt modelId="{0B08D537-257E-48EB-9CAB-00E5FDB487BC}">
      <dgm:prSet custT="1"/>
      <dgm:spPr/>
      <dgm:t>
        <a:bodyPr/>
        <a:lstStyle/>
        <a:p>
          <a:pPr>
            <a:lnSpc>
              <a:spcPct val="100000"/>
            </a:lnSpc>
          </a:pPr>
          <a:r>
            <a:rPr lang="en-US" sz="1400" b="1" i="0" dirty="0">
              <a:latin typeface="Arial" panose="020B0604020202020204" pitchFamily="34" charset="0"/>
              <a:cs typeface="Arial" panose="020B0604020202020204" pitchFamily="34" charset="0"/>
            </a:rPr>
            <a:t>Incorporate Multiple Performance Indicators</a:t>
          </a:r>
          <a:r>
            <a:rPr lang="en-US" sz="1400" b="0" i="0" dirty="0">
              <a:latin typeface="Arial" panose="020B0604020202020204" pitchFamily="34" charset="0"/>
              <a:cs typeface="Arial" panose="020B0604020202020204" pitchFamily="34" charset="0"/>
            </a:rPr>
            <a:t>: Use a balanced scorecard approach that includes a variety of performance indicators, making it harder to game the system.</a:t>
          </a:r>
          <a:endParaRPr lang="en-US" sz="1400" dirty="0">
            <a:latin typeface="Arial" panose="020B0604020202020204" pitchFamily="34" charset="0"/>
            <a:cs typeface="Arial" panose="020B0604020202020204" pitchFamily="34" charset="0"/>
          </a:endParaRPr>
        </a:p>
      </dgm:t>
    </dgm:pt>
    <dgm:pt modelId="{6EF3DB05-DE0E-4140-9184-AF3C8F1C9C2A}" type="sibTrans" cxnId="{D6A7653F-CDF7-40AE-8DBE-62FF0F1AE34B}">
      <dgm:prSet/>
      <dgm:spPr/>
      <dgm:t>
        <a:bodyPr/>
        <a:lstStyle/>
        <a:p>
          <a:endParaRPr lang="en-US"/>
        </a:p>
      </dgm:t>
    </dgm:pt>
    <dgm:pt modelId="{06752009-35F7-460B-8504-ACB5ADE2BED9}" type="parTrans" cxnId="{D6A7653F-CDF7-40AE-8DBE-62FF0F1AE34B}">
      <dgm:prSet/>
      <dgm:spPr/>
      <dgm:t>
        <a:bodyPr/>
        <a:lstStyle/>
        <a:p>
          <a:endParaRPr lang="en-US"/>
        </a:p>
      </dgm:t>
    </dgm:pt>
    <dgm:pt modelId="{C7A9DCAE-FFD0-484B-B9B6-D187507C7A9C}">
      <dgm:prSet custT="1"/>
      <dgm:spPr/>
      <dgm:t>
        <a:bodyPr/>
        <a:lstStyle/>
        <a:p>
          <a:pPr>
            <a:lnSpc>
              <a:spcPct val="100000"/>
            </a:lnSpc>
          </a:pPr>
          <a:r>
            <a:rPr lang="en-US" sz="1400" b="1" i="0" dirty="0">
              <a:latin typeface="Arial" panose="020B0604020202020204" pitchFamily="34" charset="0"/>
              <a:cs typeface="Arial" panose="020B0604020202020204" pitchFamily="34" charset="0"/>
            </a:rPr>
            <a:t>Solicit Feedback</a:t>
          </a:r>
          <a:r>
            <a:rPr lang="en-US" sz="1400" b="0" i="0" dirty="0">
              <a:latin typeface="Arial" panose="020B0604020202020204" pitchFamily="34" charset="0"/>
              <a:cs typeface="Arial" panose="020B0604020202020204" pitchFamily="34" charset="0"/>
            </a:rPr>
            <a:t>: Regularly seek feedback from employees at all levels to understand how the reward system is perceived and to identify any unintended consequences early on.</a:t>
          </a:r>
          <a:endParaRPr lang="en-US" sz="1400" dirty="0">
            <a:latin typeface="Arial" panose="020B0604020202020204" pitchFamily="34" charset="0"/>
            <a:cs typeface="Arial" panose="020B0604020202020204" pitchFamily="34" charset="0"/>
          </a:endParaRPr>
        </a:p>
      </dgm:t>
    </dgm:pt>
    <dgm:pt modelId="{60814D3B-A2A8-445A-9BBF-C6C7D691EADD}" type="sibTrans" cxnId="{D597AFD2-0972-42C3-A260-D80A589CA750}">
      <dgm:prSet/>
      <dgm:spPr/>
      <dgm:t>
        <a:bodyPr/>
        <a:lstStyle/>
        <a:p>
          <a:endParaRPr lang="en-US"/>
        </a:p>
      </dgm:t>
    </dgm:pt>
    <dgm:pt modelId="{84323AF9-8EA6-4A6F-A487-0EAD5BBA6A7A}" type="parTrans" cxnId="{D597AFD2-0972-42C3-A260-D80A589CA750}">
      <dgm:prSet/>
      <dgm:spPr/>
      <dgm:t>
        <a:bodyPr/>
        <a:lstStyle/>
        <a:p>
          <a:endParaRPr lang="en-US"/>
        </a:p>
      </dgm:t>
    </dgm:pt>
    <dgm:pt modelId="{0799CE5D-249D-46B9-A8A8-9D5CD373C0B1}" type="pres">
      <dgm:prSet presAssocID="{D2CC3FC5-B7CB-4055-80FD-4437D25E9660}" presName="root" presStyleCnt="0">
        <dgm:presLayoutVars>
          <dgm:dir/>
          <dgm:resizeHandles val="exact"/>
        </dgm:presLayoutVars>
      </dgm:prSet>
      <dgm:spPr/>
    </dgm:pt>
    <dgm:pt modelId="{CEEB5CA1-7ECC-4339-85A5-C285C5EA30CA}" type="pres">
      <dgm:prSet presAssocID="{54D0FE0B-76E5-4EF1-8894-21CE5F0B5937}" presName="compNode" presStyleCnt="0"/>
      <dgm:spPr/>
    </dgm:pt>
    <dgm:pt modelId="{E194245B-57A8-4BA6-8F3B-A4ED8CA2FE81}" type="pres">
      <dgm:prSet presAssocID="{54D0FE0B-76E5-4EF1-8894-21CE5F0B5937}" presName="iconRect" presStyleLbl="node1" presStyleIdx="0" presStyleCnt="5" custLinFactY="-55364" custLinFactNeighborX="-53774"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C2436AED-63EE-4F65-A06B-0BAD7B910043}" type="pres">
      <dgm:prSet presAssocID="{54D0FE0B-76E5-4EF1-8894-21CE5F0B5937}" presName="spaceRect" presStyleCnt="0"/>
      <dgm:spPr/>
    </dgm:pt>
    <dgm:pt modelId="{F464F4A0-3288-46A3-9671-714792483B1E}" type="pres">
      <dgm:prSet presAssocID="{54D0FE0B-76E5-4EF1-8894-21CE5F0B5937}" presName="textRect" presStyleLbl="revTx" presStyleIdx="0" presStyleCnt="5" custScaleX="130953" custScaleY="174046" custLinFactNeighborX="-215" custLinFactNeighborY="8676">
        <dgm:presLayoutVars>
          <dgm:chMax val="1"/>
          <dgm:chPref val="1"/>
        </dgm:presLayoutVars>
      </dgm:prSet>
      <dgm:spPr/>
    </dgm:pt>
    <dgm:pt modelId="{47DAB0A5-2DFE-498A-89FA-C9023D252EC8}" type="pres">
      <dgm:prSet presAssocID="{E7A71890-A10C-4582-BCD1-F0D3CA74C1EE}" presName="sibTrans" presStyleCnt="0"/>
      <dgm:spPr/>
    </dgm:pt>
    <dgm:pt modelId="{BCBD328F-3DAA-4014-B9F2-268A4E56C502}" type="pres">
      <dgm:prSet presAssocID="{E40E1D91-9A87-4A73-9070-DE873D05A597}" presName="compNode" presStyleCnt="0"/>
      <dgm:spPr/>
    </dgm:pt>
    <dgm:pt modelId="{AF638B6F-6E30-404C-9BF9-51AE2A63ED3C}" type="pres">
      <dgm:prSet presAssocID="{E40E1D91-9A87-4A73-9070-DE873D05A597}" presName="iconRect" presStyleLbl="node1" presStyleIdx="1" presStyleCnt="5" custLinFactY="-55364" custLinFactNeighborX="-53774"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4C176E74-B741-4A29-B64E-4293D2B8EB3A}" type="pres">
      <dgm:prSet presAssocID="{E40E1D91-9A87-4A73-9070-DE873D05A597}" presName="spaceRect" presStyleCnt="0"/>
      <dgm:spPr/>
    </dgm:pt>
    <dgm:pt modelId="{D42B66F8-8A3F-441F-ABD9-3A81646530D9}" type="pres">
      <dgm:prSet presAssocID="{E40E1D91-9A87-4A73-9070-DE873D05A597}" presName="textRect" presStyleLbl="revTx" presStyleIdx="1" presStyleCnt="5" custScaleX="134070" custScaleY="156675" custLinFactNeighborX="-16831" custLinFactNeighborY="-4322">
        <dgm:presLayoutVars>
          <dgm:chMax val="1"/>
          <dgm:chPref val="1"/>
        </dgm:presLayoutVars>
      </dgm:prSet>
      <dgm:spPr/>
    </dgm:pt>
    <dgm:pt modelId="{A4508DF2-DEA0-4BC2-ADC4-2C3CBD0626EE}" type="pres">
      <dgm:prSet presAssocID="{C7CE5668-96D4-4ED5-AD22-4CD683924D2D}" presName="sibTrans" presStyleCnt="0"/>
      <dgm:spPr/>
    </dgm:pt>
    <dgm:pt modelId="{B8444510-8491-4873-80BB-E8BA417B90C6}" type="pres">
      <dgm:prSet presAssocID="{D786DE10-9D5A-461A-B5AD-BC32568C59C8}" presName="compNode" presStyleCnt="0"/>
      <dgm:spPr/>
    </dgm:pt>
    <dgm:pt modelId="{376072E7-3B86-4EB8-88EC-FECE56E361CE}" type="pres">
      <dgm:prSet presAssocID="{D786DE10-9D5A-461A-B5AD-BC32568C59C8}" presName="iconRect" presStyleLbl="node1" presStyleIdx="2" presStyleCnt="5" custLinFactY="-55364" custLinFactNeighborX="-53774"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96EAAC40-51B4-440D-8D71-3D2C260E9500}" type="pres">
      <dgm:prSet presAssocID="{D786DE10-9D5A-461A-B5AD-BC32568C59C8}" presName="spaceRect" presStyleCnt="0"/>
      <dgm:spPr/>
    </dgm:pt>
    <dgm:pt modelId="{F51E5D83-3C13-457C-8C2B-B1460C071B33}" type="pres">
      <dgm:prSet presAssocID="{D786DE10-9D5A-461A-B5AD-BC32568C59C8}" presName="textRect" presStyleLbl="revTx" presStyleIdx="2" presStyleCnt="5" custScaleX="118656" custScaleY="134535" custLinFactNeighborX="-15172" custLinFactNeighborY="-20927">
        <dgm:presLayoutVars>
          <dgm:chMax val="1"/>
          <dgm:chPref val="1"/>
        </dgm:presLayoutVars>
      </dgm:prSet>
      <dgm:spPr/>
    </dgm:pt>
    <dgm:pt modelId="{E6C75046-C3A6-4779-A5B3-72A61AB2A639}" type="pres">
      <dgm:prSet presAssocID="{58A8C996-E206-493F-93B2-A36F497ABC74}" presName="sibTrans" presStyleCnt="0"/>
      <dgm:spPr/>
    </dgm:pt>
    <dgm:pt modelId="{F6604E81-15EC-4089-AB27-D08ED63A9487}" type="pres">
      <dgm:prSet presAssocID="{0B08D537-257E-48EB-9CAB-00E5FDB487BC}" presName="compNode" presStyleCnt="0"/>
      <dgm:spPr/>
    </dgm:pt>
    <dgm:pt modelId="{153475E9-CA7E-4F1D-91D8-C0AD0AE95437}" type="pres">
      <dgm:prSet presAssocID="{0B08D537-257E-48EB-9CAB-00E5FDB487BC}" presName="iconRect" presStyleLbl="node1" presStyleIdx="3" presStyleCnt="5" custLinFactY="-55364" custLinFactNeighborX="-53774" custLinFactNeighborY="-10000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laying Cards"/>
        </a:ext>
      </dgm:extLst>
    </dgm:pt>
    <dgm:pt modelId="{C66455E3-4EBC-4C08-9A5E-46AED2D9CEA5}" type="pres">
      <dgm:prSet presAssocID="{0B08D537-257E-48EB-9CAB-00E5FDB487BC}" presName="spaceRect" presStyleCnt="0"/>
      <dgm:spPr/>
    </dgm:pt>
    <dgm:pt modelId="{FFAC2530-8BAE-4092-9145-2CEF256424D4}" type="pres">
      <dgm:prSet presAssocID="{0B08D537-257E-48EB-9CAB-00E5FDB487BC}" presName="textRect" presStyleLbl="revTx" presStyleIdx="3" presStyleCnt="5" custLinFactNeighborX="-24198" custLinFactNeighborY="-46829">
        <dgm:presLayoutVars>
          <dgm:chMax val="1"/>
          <dgm:chPref val="1"/>
        </dgm:presLayoutVars>
      </dgm:prSet>
      <dgm:spPr/>
    </dgm:pt>
    <dgm:pt modelId="{43FDB9D6-3FE1-40A6-87AF-9D90BDAB8F6E}" type="pres">
      <dgm:prSet presAssocID="{6EF3DB05-DE0E-4140-9184-AF3C8F1C9C2A}" presName="sibTrans" presStyleCnt="0"/>
      <dgm:spPr/>
    </dgm:pt>
    <dgm:pt modelId="{376811ED-B90F-40AA-A516-7E961DB4D99C}" type="pres">
      <dgm:prSet presAssocID="{C7A9DCAE-FFD0-484B-B9B6-D187507C7A9C}" presName="compNode" presStyleCnt="0"/>
      <dgm:spPr/>
    </dgm:pt>
    <dgm:pt modelId="{B60F1E08-99A7-42A8-AE43-FC18E9579E09}" type="pres">
      <dgm:prSet presAssocID="{C7A9DCAE-FFD0-484B-B9B6-D187507C7A9C}" presName="iconRect" presStyleLbl="node1" presStyleIdx="4" presStyleCnt="5" custLinFactY="-55364" custLinFactNeighborX="-53774" custLinFactNeighborY="-10000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ard Room"/>
        </a:ext>
      </dgm:extLst>
    </dgm:pt>
    <dgm:pt modelId="{F365D0BC-0C6C-4991-BF6B-ABF16A0C6D51}" type="pres">
      <dgm:prSet presAssocID="{C7A9DCAE-FFD0-484B-B9B6-D187507C7A9C}" presName="spaceRect" presStyleCnt="0"/>
      <dgm:spPr/>
    </dgm:pt>
    <dgm:pt modelId="{A9F41C36-57CE-48F6-B367-B23619F98C34}" type="pres">
      <dgm:prSet presAssocID="{C7A9DCAE-FFD0-484B-B9B6-D187507C7A9C}" presName="textRect" presStyleLbl="revTx" presStyleIdx="4" presStyleCnt="5" custLinFactNeighborX="-24198" custLinFactNeighborY="-46829">
        <dgm:presLayoutVars>
          <dgm:chMax val="1"/>
          <dgm:chPref val="1"/>
        </dgm:presLayoutVars>
      </dgm:prSet>
      <dgm:spPr/>
    </dgm:pt>
  </dgm:ptLst>
  <dgm:cxnLst>
    <dgm:cxn modelId="{C6999709-A0F5-4292-AC89-925790220F76}" srcId="{D2CC3FC5-B7CB-4055-80FD-4437D25E9660}" destId="{54D0FE0B-76E5-4EF1-8894-21CE5F0B5937}" srcOrd="0" destOrd="0" parTransId="{6E192472-8C16-4EFA-8684-4C0C9E389531}" sibTransId="{E7A71890-A10C-4582-BCD1-F0D3CA74C1EE}"/>
    <dgm:cxn modelId="{3A88DD15-08DE-485E-AD6C-D2BCEAB97487}" type="presOf" srcId="{C7A9DCAE-FFD0-484B-B9B6-D187507C7A9C}" destId="{A9F41C36-57CE-48F6-B367-B23619F98C34}" srcOrd="0" destOrd="0" presId="urn:microsoft.com/office/officeart/2018/2/layout/IconLabelList"/>
    <dgm:cxn modelId="{799F401D-4EE0-4A60-9055-7219F110EAC6}" type="presOf" srcId="{54D0FE0B-76E5-4EF1-8894-21CE5F0B5937}" destId="{F464F4A0-3288-46A3-9671-714792483B1E}" srcOrd="0" destOrd="0" presId="urn:microsoft.com/office/officeart/2018/2/layout/IconLabelList"/>
    <dgm:cxn modelId="{636D8128-8195-4E22-9112-0B7DF0CEA0B4}" srcId="{D2CC3FC5-B7CB-4055-80FD-4437D25E9660}" destId="{D786DE10-9D5A-461A-B5AD-BC32568C59C8}" srcOrd="2" destOrd="0" parTransId="{52DD136E-68B6-45B8-983E-8AD7755A3CF8}" sibTransId="{58A8C996-E206-493F-93B2-A36F497ABC74}"/>
    <dgm:cxn modelId="{D7552135-49FD-479B-8B14-40138197A5BB}" type="presOf" srcId="{E40E1D91-9A87-4A73-9070-DE873D05A597}" destId="{D42B66F8-8A3F-441F-ABD9-3A81646530D9}" srcOrd="0" destOrd="0" presId="urn:microsoft.com/office/officeart/2018/2/layout/IconLabelList"/>
    <dgm:cxn modelId="{D6A7653F-CDF7-40AE-8DBE-62FF0F1AE34B}" srcId="{D2CC3FC5-B7CB-4055-80FD-4437D25E9660}" destId="{0B08D537-257E-48EB-9CAB-00E5FDB487BC}" srcOrd="3" destOrd="0" parTransId="{06752009-35F7-460B-8504-ACB5ADE2BED9}" sibTransId="{6EF3DB05-DE0E-4140-9184-AF3C8F1C9C2A}"/>
    <dgm:cxn modelId="{F274544F-081B-4C4A-9A86-199F4EFDE2B6}" type="presOf" srcId="{D2CC3FC5-B7CB-4055-80FD-4437D25E9660}" destId="{0799CE5D-249D-46B9-A8A8-9D5CD373C0B1}" srcOrd="0" destOrd="0" presId="urn:microsoft.com/office/officeart/2018/2/layout/IconLabelList"/>
    <dgm:cxn modelId="{B849F89C-0A88-46CA-BC87-55DBB9AB9763}" type="presOf" srcId="{0B08D537-257E-48EB-9CAB-00E5FDB487BC}" destId="{FFAC2530-8BAE-4092-9145-2CEF256424D4}" srcOrd="0" destOrd="0" presId="urn:microsoft.com/office/officeart/2018/2/layout/IconLabelList"/>
    <dgm:cxn modelId="{E3B148AC-1D29-4DA0-B05E-C2A6B15B5F45}" type="presOf" srcId="{D786DE10-9D5A-461A-B5AD-BC32568C59C8}" destId="{F51E5D83-3C13-457C-8C2B-B1460C071B33}" srcOrd="0" destOrd="0" presId="urn:microsoft.com/office/officeart/2018/2/layout/IconLabelList"/>
    <dgm:cxn modelId="{D597AFD2-0972-42C3-A260-D80A589CA750}" srcId="{D2CC3FC5-B7CB-4055-80FD-4437D25E9660}" destId="{C7A9DCAE-FFD0-484B-B9B6-D187507C7A9C}" srcOrd="4" destOrd="0" parTransId="{84323AF9-8EA6-4A6F-A487-0EAD5BBA6A7A}" sibTransId="{60814D3B-A2A8-445A-9BBF-C6C7D691EADD}"/>
    <dgm:cxn modelId="{91A66ED5-9AD4-4F94-A843-E1B906DAF97E}" srcId="{D2CC3FC5-B7CB-4055-80FD-4437D25E9660}" destId="{E40E1D91-9A87-4A73-9070-DE873D05A597}" srcOrd="1" destOrd="0" parTransId="{A8D03535-B656-4771-A671-46488C0DBA29}" sibTransId="{C7CE5668-96D4-4ED5-AD22-4CD683924D2D}"/>
    <dgm:cxn modelId="{BABB4C40-931A-4A5F-95D7-E01C1EE3C55C}" type="presParOf" srcId="{0799CE5D-249D-46B9-A8A8-9D5CD373C0B1}" destId="{CEEB5CA1-7ECC-4339-85A5-C285C5EA30CA}" srcOrd="0" destOrd="0" presId="urn:microsoft.com/office/officeart/2018/2/layout/IconLabelList"/>
    <dgm:cxn modelId="{5E0A03EA-2A1F-48EA-BCEB-D536D208647A}" type="presParOf" srcId="{CEEB5CA1-7ECC-4339-85A5-C285C5EA30CA}" destId="{E194245B-57A8-4BA6-8F3B-A4ED8CA2FE81}" srcOrd="0" destOrd="0" presId="urn:microsoft.com/office/officeart/2018/2/layout/IconLabelList"/>
    <dgm:cxn modelId="{53007F92-2F1E-4AEC-9B93-E7A49653C068}" type="presParOf" srcId="{CEEB5CA1-7ECC-4339-85A5-C285C5EA30CA}" destId="{C2436AED-63EE-4F65-A06B-0BAD7B910043}" srcOrd="1" destOrd="0" presId="urn:microsoft.com/office/officeart/2018/2/layout/IconLabelList"/>
    <dgm:cxn modelId="{141220E5-63D3-4696-96A8-F2F1684438E0}" type="presParOf" srcId="{CEEB5CA1-7ECC-4339-85A5-C285C5EA30CA}" destId="{F464F4A0-3288-46A3-9671-714792483B1E}" srcOrd="2" destOrd="0" presId="urn:microsoft.com/office/officeart/2018/2/layout/IconLabelList"/>
    <dgm:cxn modelId="{9D4B6904-BC43-40F1-9096-D1FF3585EC71}" type="presParOf" srcId="{0799CE5D-249D-46B9-A8A8-9D5CD373C0B1}" destId="{47DAB0A5-2DFE-498A-89FA-C9023D252EC8}" srcOrd="1" destOrd="0" presId="urn:microsoft.com/office/officeart/2018/2/layout/IconLabelList"/>
    <dgm:cxn modelId="{643C167F-E5FD-4909-880B-2D288B3995B4}" type="presParOf" srcId="{0799CE5D-249D-46B9-A8A8-9D5CD373C0B1}" destId="{BCBD328F-3DAA-4014-B9F2-268A4E56C502}" srcOrd="2" destOrd="0" presId="urn:microsoft.com/office/officeart/2018/2/layout/IconLabelList"/>
    <dgm:cxn modelId="{D155CB05-0F6A-41B9-B98F-E2A88DDF06C5}" type="presParOf" srcId="{BCBD328F-3DAA-4014-B9F2-268A4E56C502}" destId="{AF638B6F-6E30-404C-9BF9-51AE2A63ED3C}" srcOrd="0" destOrd="0" presId="urn:microsoft.com/office/officeart/2018/2/layout/IconLabelList"/>
    <dgm:cxn modelId="{7713B2A3-FCE3-43EE-8A59-38E100A74DE7}" type="presParOf" srcId="{BCBD328F-3DAA-4014-B9F2-268A4E56C502}" destId="{4C176E74-B741-4A29-B64E-4293D2B8EB3A}" srcOrd="1" destOrd="0" presId="urn:microsoft.com/office/officeart/2018/2/layout/IconLabelList"/>
    <dgm:cxn modelId="{72288BAA-7D11-4870-896F-EF70B4B3591F}" type="presParOf" srcId="{BCBD328F-3DAA-4014-B9F2-268A4E56C502}" destId="{D42B66F8-8A3F-441F-ABD9-3A81646530D9}" srcOrd="2" destOrd="0" presId="urn:microsoft.com/office/officeart/2018/2/layout/IconLabelList"/>
    <dgm:cxn modelId="{530A5321-3169-4303-A4C4-18923CD58A24}" type="presParOf" srcId="{0799CE5D-249D-46B9-A8A8-9D5CD373C0B1}" destId="{A4508DF2-DEA0-4BC2-ADC4-2C3CBD0626EE}" srcOrd="3" destOrd="0" presId="urn:microsoft.com/office/officeart/2018/2/layout/IconLabelList"/>
    <dgm:cxn modelId="{8113246C-FEBE-47C5-AB93-AC3BE2BD2FF6}" type="presParOf" srcId="{0799CE5D-249D-46B9-A8A8-9D5CD373C0B1}" destId="{B8444510-8491-4873-80BB-E8BA417B90C6}" srcOrd="4" destOrd="0" presId="urn:microsoft.com/office/officeart/2018/2/layout/IconLabelList"/>
    <dgm:cxn modelId="{530EEF15-41A9-4C44-A86F-E5AFB6AEF09C}" type="presParOf" srcId="{B8444510-8491-4873-80BB-E8BA417B90C6}" destId="{376072E7-3B86-4EB8-88EC-FECE56E361CE}" srcOrd="0" destOrd="0" presId="urn:microsoft.com/office/officeart/2018/2/layout/IconLabelList"/>
    <dgm:cxn modelId="{6431C3C1-8318-4979-A89B-4D3138FBBA20}" type="presParOf" srcId="{B8444510-8491-4873-80BB-E8BA417B90C6}" destId="{96EAAC40-51B4-440D-8D71-3D2C260E9500}" srcOrd="1" destOrd="0" presId="urn:microsoft.com/office/officeart/2018/2/layout/IconLabelList"/>
    <dgm:cxn modelId="{5C9B3D30-061E-4072-8D11-047C1671354D}" type="presParOf" srcId="{B8444510-8491-4873-80BB-E8BA417B90C6}" destId="{F51E5D83-3C13-457C-8C2B-B1460C071B33}" srcOrd="2" destOrd="0" presId="urn:microsoft.com/office/officeart/2018/2/layout/IconLabelList"/>
    <dgm:cxn modelId="{68F3121C-87BA-447C-A299-5411880CA2C5}" type="presParOf" srcId="{0799CE5D-249D-46B9-A8A8-9D5CD373C0B1}" destId="{E6C75046-C3A6-4779-A5B3-72A61AB2A639}" srcOrd="5" destOrd="0" presId="urn:microsoft.com/office/officeart/2018/2/layout/IconLabelList"/>
    <dgm:cxn modelId="{A8A2926E-DA21-4BEB-B442-928A2B10071D}" type="presParOf" srcId="{0799CE5D-249D-46B9-A8A8-9D5CD373C0B1}" destId="{F6604E81-15EC-4089-AB27-D08ED63A9487}" srcOrd="6" destOrd="0" presId="urn:microsoft.com/office/officeart/2018/2/layout/IconLabelList"/>
    <dgm:cxn modelId="{548DF8E5-0F4D-4F87-BD4B-CE1861E24564}" type="presParOf" srcId="{F6604E81-15EC-4089-AB27-D08ED63A9487}" destId="{153475E9-CA7E-4F1D-91D8-C0AD0AE95437}" srcOrd="0" destOrd="0" presId="urn:microsoft.com/office/officeart/2018/2/layout/IconLabelList"/>
    <dgm:cxn modelId="{02511C1D-1C43-485F-BFFD-64B193A8EA0A}" type="presParOf" srcId="{F6604E81-15EC-4089-AB27-D08ED63A9487}" destId="{C66455E3-4EBC-4C08-9A5E-46AED2D9CEA5}" srcOrd="1" destOrd="0" presId="urn:microsoft.com/office/officeart/2018/2/layout/IconLabelList"/>
    <dgm:cxn modelId="{7F8067EC-823A-446A-9A9B-0AC5EF2185E6}" type="presParOf" srcId="{F6604E81-15EC-4089-AB27-D08ED63A9487}" destId="{FFAC2530-8BAE-4092-9145-2CEF256424D4}" srcOrd="2" destOrd="0" presId="urn:microsoft.com/office/officeart/2018/2/layout/IconLabelList"/>
    <dgm:cxn modelId="{930A3DE8-009B-4B97-9654-C26826AEF0C2}" type="presParOf" srcId="{0799CE5D-249D-46B9-A8A8-9D5CD373C0B1}" destId="{43FDB9D6-3FE1-40A6-87AF-9D90BDAB8F6E}" srcOrd="7" destOrd="0" presId="urn:microsoft.com/office/officeart/2018/2/layout/IconLabelList"/>
    <dgm:cxn modelId="{D68FA63F-2F05-48B5-B262-4998B697D5CD}" type="presParOf" srcId="{0799CE5D-249D-46B9-A8A8-9D5CD373C0B1}" destId="{376811ED-B90F-40AA-A516-7E961DB4D99C}" srcOrd="8" destOrd="0" presId="urn:microsoft.com/office/officeart/2018/2/layout/IconLabelList"/>
    <dgm:cxn modelId="{2E093266-AF32-4084-8815-5C5E38D13C21}" type="presParOf" srcId="{376811ED-B90F-40AA-A516-7E961DB4D99C}" destId="{B60F1E08-99A7-42A8-AE43-FC18E9579E09}" srcOrd="0" destOrd="0" presId="urn:microsoft.com/office/officeart/2018/2/layout/IconLabelList"/>
    <dgm:cxn modelId="{59254599-DC07-4C74-9C9E-0232C41BA4C1}" type="presParOf" srcId="{376811ED-B90F-40AA-A516-7E961DB4D99C}" destId="{F365D0BC-0C6C-4991-BF6B-ABF16A0C6D51}" srcOrd="1" destOrd="0" presId="urn:microsoft.com/office/officeart/2018/2/layout/IconLabelList"/>
    <dgm:cxn modelId="{5390B183-4FC9-439E-ABCD-8BC83984F319}" type="presParOf" srcId="{376811ED-B90F-40AA-A516-7E961DB4D99C}" destId="{A9F41C36-57CE-48F6-B367-B23619F98C3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94245B-57A8-4BA6-8F3B-A4ED8CA2FE81}">
      <dsp:nvSpPr>
        <dsp:cNvPr id="0" name=""/>
        <dsp:cNvSpPr/>
      </dsp:nvSpPr>
      <dsp:spPr>
        <a:xfrm>
          <a:off x="328516" y="0"/>
          <a:ext cx="778359" cy="778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4F4A0-3288-46A3-9671-714792483B1E}">
      <dsp:nvSpPr>
        <dsp:cNvPr id="0" name=""/>
        <dsp:cNvSpPr/>
      </dsp:nvSpPr>
      <dsp:spPr>
        <a:xfrm>
          <a:off x="0" y="1085526"/>
          <a:ext cx="2265077" cy="3961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t>Design Robust Metrics</a:t>
          </a:r>
          <a:r>
            <a:rPr lang="en-US" sz="1400" b="0" i="0" kern="1200" dirty="0"/>
            <a:t>: Ens</a:t>
          </a:r>
          <a:r>
            <a:rPr lang="en-US" sz="1400" b="0" i="0" kern="1200" dirty="0">
              <a:latin typeface="Arial" panose="020B0604020202020204" pitchFamily="34" charset="0"/>
              <a:cs typeface="Arial" panose="020B0604020202020204" pitchFamily="34" charset="0"/>
            </a:rPr>
            <a:t>ure that the metrics used to determine rewards are comprehensive and aligned with overall organizational goals, reducing opportunities for manipulation.</a:t>
          </a:r>
          <a:endParaRPr lang="en-US" sz="1400" kern="1200" dirty="0">
            <a:latin typeface="Arial" panose="020B0604020202020204" pitchFamily="34" charset="0"/>
            <a:cs typeface="Arial" panose="020B0604020202020204" pitchFamily="34" charset="0"/>
          </a:endParaRPr>
        </a:p>
      </dsp:txBody>
      <dsp:txXfrm>
        <a:off x="0" y="1085526"/>
        <a:ext cx="2265077" cy="3961582"/>
      </dsp:txXfrm>
    </dsp:sp>
    <dsp:sp modelId="{AF638B6F-6E30-404C-9BF9-51AE2A63ED3C}">
      <dsp:nvSpPr>
        <dsp:cNvPr id="0" name=""/>
        <dsp:cNvSpPr/>
      </dsp:nvSpPr>
      <dsp:spPr>
        <a:xfrm>
          <a:off x="2923246" y="0"/>
          <a:ext cx="778359" cy="7783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2B66F8-8A3F-441F-ABD9-3A81646530D9}">
      <dsp:nvSpPr>
        <dsp:cNvPr id="0" name=""/>
        <dsp:cNvSpPr/>
      </dsp:nvSpPr>
      <dsp:spPr>
        <a:xfrm>
          <a:off x="2280361" y="1086215"/>
          <a:ext cx="2318992" cy="3566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Regular Monitoring and Adjustments</a:t>
          </a:r>
          <a:r>
            <a:rPr lang="en-US" sz="1400" b="0" i="0" kern="1200" dirty="0">
              <a:latin typeface="Arial" panose="020B0604020202020204" pitchFamily="34" charset="0"/>
              <a:cs typeface="Arial" panose="020B0604020202020204" pitchFamily="34" charset="0"/>
            </a:rPr>
            <a:t>: Continuously monitor the reward system to identify and address any emerging patterns of gaming. Make adjustments as necessary to close loopholes.</a:t>
          </a:r>
          <a:endParaRPr lang="en-US" sz="1400" kern="1200" dirty="0">
            <a:latin typeface="Arial" panose="020B0604020202020204" pitchFamily="34" charset="0"/>
            <a:cs typeface="Arial" panose="020B0604020202020204" pitchFamily="34" charset="0"/>
          </a:endParaRPr>
        </a:p>
      </dsp:txBody>
      <dsp:txXfrm>
        <a:off x="2280361" y="1086215"/>
        <a:ext cx="2318992" cy="3566189"/>
      </dsp:txXfrm>
    </dsp:sp>
    <dsp:sp modelId="{376072E7-3B86-4EB8-88EC-FECE56E361CE}">
      <dsp:nvSpPr>
        <dsp:cNvPr id="0" name=""/>
        <dsp:cNvSpPr/>
      </dsp:nvSpPr>
      <dsp:spPr>
        <a:xfrm>
          <a:off x="5411626" y="0"/>
          <a:ext cx="778359" cy="778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1E5D83-3C13-457C-8C2B-B1460C071B33}">
      <dsp:nvSpPr>
        <dsp:cNvPr id="0" name=""/>
        <dsp:cNvSpPr/>
      </dsp:nvSpPr>
      <dsp:spPr>
        <a:xfrm>
          <a:off x="4930744" y="1086215"/>
          <a:ext cx="2052378" cy="306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Promote Ethical Behavior</a:t>
          </a:r>
          <a:r>
            <a:rPr lang="en-US" sz="1400" b="0" i="0" kern="1200" dirty="0">
              <a:latin typeface="Arial" panose="020B0604020202020204" pitchFamily="34" charset="0"/>
              <a:cs typeface="Arial" panose="020B0604020202020204" pitchFamily="34" charset="0"/>
            </a:rPr>
            <a:t>: Foster a culture of integrity where ethical behavior is valued and reinforced through both formal policies and informal cultural norms.</a:t>
          </a:r>
          <a:endParaRPr lang="en-US" sz="1400" kern="1200" dirty="0">
            <a:latin typeface="Arial" panose="020B0604020202020204" pitchFamily="34" charset="0"/>
            <a:cs typeface="Arial" panose="020B0604020202020204" pitchFamily="34" charset="0"/>
          </a:endParaRPr>
        </a:p>
      </dsp:txBody>
      <dsp:txXfrm>
        <a:off x="4930744" y="1086215"/>
        <a:ext cx="2052378" cy="3062245"/>
      </dsp:txXfrm>
    </dsp:sp>
    <dsp:sp modelId="{153475E9-CA7E-4F1D-91D8-C0AD0AE95437}">
      <dsp:nvSpPr>
        <dsp:cNvPr id="0" name=""/>
        <dsp:cNvSpPr/>
      </dsp:nvSpPr>
      <dsp:spPr>
        <a:xfrm>
          <a:off x="7605354" y="0"/>
          <a:ext cx="778359" cy="778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C2530-8BAE-4092-9145-2CEF256424D4}">
      <dsp:nvSpPr>
        <dsp:cNvPr id="0" name=""/>
        <dsp:cNvSpPr/>
      </dsp:nvSpPr>
      <dsp:spPr>
        <a:xfrm>
          <a:off x="7129695" y="1086198"/>
          <a:ext cx="1729687" cy="227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Incorporate Multiple Performance Indicators</a:t>
          </a:r>
          <a:r>
            <a:rPr lang="en-US" sz="1400" b="0" i="0" kern="1200" dirty="0">
              <a:latin typeface="Arial" panose="020B0604020202020204" pitchFamily="34" charset="0"/>
              <a:cs typeface="Arial" panose="020B0604020202020204" pitchFamily="34" charset="0"/>
            </a:rPr>
            <a:t>: Use a balanced scorecard approach that includes a variety of performance indicators, making it harder to game the system.</a:t>
          </a:r>
          <a:endParaRPr lang="en-US" sz="1400" kern="1200" dirty="0">
            <a:latin typeface="Arial" panose="020B0604020202020204" pitchFamily="34" charset="0"/>
            <a:cs typeface="Arial" panose="020B0604020202020204" pitchFamily="34" charset="0"/>
          </a:endParaRPr>
        </a:p>
      </dsp:txBody>
      <dsp:txXfrm>
        <a:off x="7129695" y="1086198"/>
        <a:ext cx="1729687" cy="2276169"/>
      </dsp:txXfrm>
    </dsp:sp>
    <dsp:sp modelId="{B60F1E08-99A7-42A8-AE43-FC18E9579E09}">
      <dsp:nvSpPr>
        <dsp:cNvPr id="0" name=""/>
        <dsp:cNvSpPr/>
      </dsp:nvSpPr>
      <dsp:spPr>
        <a:xfrm>
          <a:off x="9637737" y="0"/>
          <a:ext cx="778359" cy="778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41C36-57CE-48F6-B367-B23619F98C34}">
      <dsp:nvSpPr>
        <dsp:cNvPr id="0" name=""/>
        <dsp:cNvSpPr/>
      </dsp:nvSpPr>
      <dsp:spPr>
        <a:xfrm>
          <a:off x="9162078" y="1086198"/>
          <a:ext cx="1729687" cy="2276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b="1" i="0" kern="1200" dirty="0">
              <a:latin typeface="Arial" panose="020B0604020202020204" pitchFamily="34" charset="0"/>
              <a:cs typeface="Arial" panose="020B0604020202020204" pitchFamily="34" charset="0"/>
            </a:rPr>
            <a:t>Solicit Feedback</a:t>
          </a:r>
          <a:r>
            <a:rPr lang="en-US" sz="1400" b="0" i="0" kern="1200" dirty="0">
              <a:latin typeface="Arial" panose="020B0604020202020204" pitchFamily="34" charset="0"/>
              <a:cs typeface="Arial" panose="020B0604020202020204" pitchFamily="34" charset="0"/>
            </a:rPr>
            <a:t>: Regularly seek feedback from employees at all levels to understand how the reward system is perceived and to identify any unintended consequences early on.</a:t>
          </a:r>
          <a:endParaRPr lang="en-US" sz="1400" kern="1200" dirty="0">
            <a:latin typeface="Arial" panose="020B0604020202020204" pitchFamily="34" charset="0"/>
            <a:cs typeface="Arial" panose="020B0604020202020204" pitchFamily="34" charset="0"/>
          </a:endParaRPr>
        </a:p>
      </dsp:txBody>
      <dsp:txXfrm>
        <a:off x="9162078" y="1086198"/>
        <a:ext cx="1729687" cy="22761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55ABF-B954-3F49-800B-DEDC2B95F70B}"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700EDB-FF9F-EC45-9DCD-E3F41F3D7BBA}" type="slidenum">
              <a:rPr lang="en-US" smtClean="0"/>
              <a:t>‹#›</a:t>
            </a:fld>
            <a:endParaRPr lang="en-US"/>
          </a:p>
        </p:txBody>
      </p:sp>
    </p:spTree>
    <p:extLst>
      <p:ext uri="{BB962C8B-B14F-4D97-AF65-F5344CB8AC3E}">
        <p14:creationId xmlns:p14="http://schemas.microsoft.com/office/powerpoint/2010/main" val="482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3</a:t>
            </a:fld>
            <a:endParaRPr lang="en-US"/>
          </a:p>
        </p:txBody>
      </p:sp>
    </p:spTree>
    <p:extLst>
      <p:ext uri="{BB962C8B-B14F-4D97-AF65-F5344CB8AC3E}">
        <p14:creationId xmlns:p14="http://schemas.microsoft.com/office/powerpoint/2010/main" val="345923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17</a:t>
            </a:fld>
            <a:endParaRPr lang="en-US"/>
          </a:p>
        </p:txBody>
      </p:sp>
    </p:spTree>
    <p:extLst>
      <p:ext uri="{BB962C8B-B14F-4D97-AF65-F5344CB8AC3E}">
        <p14:creationId xmlns:p14="http://schemas.microsoft.com/office/powerpoint/2010/main" val="3911274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7C6BA-650A-6549-7224-EB99283BC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BB938-A3B5-C259-0344-044F33F0F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87E09-A00A-DFA5-F247-4D93C642E7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CB55F3-EC2D-4B44-313E-ECB1E5127C3C}"/>
              </a:ext>
            </a:extLst>
          </p:cNvPr>
          <p:cNvSpPr>
            <a:spLocks noGrp="1"/>
          </p:cNvSpPr>
          <p:nvPr>
            <p:ph type="sldNum" sz="quarter" idx="5"/>
          </p:nvPr>
        </p:nvSpPr>
        <p:spPr/>
        <p:txBody>
          <a:bodyPr/>
          <a:lstStyle/>
          <a:p>
            <a:fld id="{3D700EDB-FF9F-EC45-9DCD-E3F41F3D7BBA}" type="slidenum">
              <a:rPr lang="en-US" smtClean="0"/>
              <a:t>18</a:t>
            </a:fld>
            <a:endParaRPr lang="en-US"/>
          </a:p>
        </p:txBody>
      </p:sp>
    </p:spTree>
    <p:extLst>
      <p:ext uri="{BB962C8B-B14F-4D97-AF65-F5344CB8AC3E}">
        <p14:creationId xmlns:p14="http://schemas.microsoft.com/office/powerpoint/2010/main" val="405736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700EDB-FF9F-EC45-9DCD-E3F41F3D7BBA}" type="slidenum">
              <a:rPr lang="en-US" smtClean="0"/>
              <a:t>22</a:t>
            </a:fld>
            <a:endParaRPr lang="en-US"/>
          </a:p>
        </p:txBody>
      </p:sp>
    </p:spTree>
    <p:extLst>
      <p:ext uri="{BB962C8B-B14F-4D97-AF65-F5344CB8AC3E}">
        <p14:creationId xmlns:p14="http://schemas.microsoft.com/office/powerpoint/2010/main" val="3877005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85C88-4A97-F37E-4739-B281DE3456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224351" y="866519"/>
            <a:ext cx="9743298" cy="4262693"/>
          </a:xfrm>
          <a:prstGeom prst="rect">
            <a:avLst/>
          </a:prstGeom>
        </p:spPr>
      </p:pic>
      <p:sp>
        <p:nvSpPr>
          <p:cNvPr id="4" name="Rectangle 3">
            <a:extLst>
              <a:ext uri="{FF2B5EF4-FFF2-40B4-BE49-F238E27FC236}">
                <a16:creationId xmlns:a16="http://schemas.microsoft.com/office/drawing/2014/main" id="{44349E09-99D7-68AC-6EDF-7E3733EAD72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CBD8C0E-6A5D-9E96-C6B4-64E5EFB4F574}"/>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4E586C-C4CC-0396-DA5A-640D2CC4366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10E12A-81F6-4692-C428-67265369DFAB}"/>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397B71A-CCC6-4366-65E5-F2006139374B}"/>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9FC1A0-EC13-99D7-C17F-C172F5D1C6F9}"/>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34958C-9AEA-98C9-7966-97988C7E4537}"/>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CB1C03-4714-8887-C6B4-62B41E1089F6}"/>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5FFD903-ABC2-153B-3337-46CC020CFBCD}"/>
              </a:ext>
            </a:extLst>
          </p:cNvPr>
          <p:cNvCxnSpPr>
            <a:cxnSpLocks/>
          </p:cNvCxnSpPr>
          <p:nvPr userDrawn="1"/>
        </p:nvCxnSpPr>
        <p:spPr>
          <a:xfrm>
            <a:off x="458724" y="53986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831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B16D6F79-3950-B4CF-2B41-EDED0FCF604D}"/>
              </a:ext>
            </a:extLst>
          </p:cNvPr>
          <p:cNvSpPr>
            <a:spLocks noGrp="1"/>
          </p:cNvSpPr>
          <p:nvPr>
            <p:ph type="pic" idx="1"/>
          </p:nvPr>
        </p:nvSpPr>
        <p:spPr>
          <a:xfrm>
            <a:off x="682530" y="1643159"/>
            <a:ext cx="5257800"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2">
            <a:extLst>
              <a:ext uri="{FF2B5EF4-FFF2-40B4-BE49-F238E27FC236}">
                <a16:creationId xmlns:a16="http://schemas.microsoft.com/office/drawing/2014/main" id="{CAF38601-A8D0-10F8-B8AF-CC30DB2B5E14}"/>
              </a:ext>
            </a:extLst>
          </p:cNvPr>
          <p:cNvSpPr>
            <a:spLocks noGrp="1"/>
          </p:cNvSpPr>
          <p:nvPr>
            <p:ph type="body" idx="22"/>
          </p:nvPr>
        </p:nvSpPr>
        <p:spPr>
          <a:xfrm>
            <a:off x="682530" y="3899259"/>
            <a:ext cx="5257800" cy="171133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Picture Placeholder 2">
            <a:extLst>
              <a:ext uri="{FF2B5EF4-FFF2-40B4-BE49-F238E27FC236}">
                <a16:creationId xmlns:a16="http://schemas.microsoft.com/office/drawing/2014/main" id="{B0168909-AA79-9E79-91BE-0D188CB354FD}"/>
              </a:ext>
            </a:extLst>
          </p:cNvPr>
          <p:cNvSpPr>
            <a:spLocks noGrp="1"/>
          </p:cNvSpPr>
          <p:nvPr>
            <p:ph type="pic" idx="23"/>
          </p:nvPr>
        </p:nvSpPr>
        <p:spPr>
          <a:xfrm>
            <a:off x="6244038" y="1643159"/>
            <a:ext cx="5257800"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2">
            <a:extLst>
              <a:ext uri="{FF2B5EF4-FFF2-40B4-BE49-F238E27FC236}">
                <a16:creationId xmlns:a16="http://schemas.microsoft.com/office/drawing/2014/main" id="{65255D09-EEFC-3FDB-E06A-A1C74361DBD6}"/>
              </a:ext>
            </a:extLst>
          </p:cNvPr>
          <p:cNvSpPr>
            <a:spLocks noGrp="1"/>
          </p:cNvSpPr>
          <p:nvPr>
            <p:ph type="body" idx="24"/>
          </p:nvPr>
        </p:nvSpPr>
        <p:spPr>
          <a:xfrm>
            <a:off x="6244038" y="3899259"/>
            <a:ext cx="5257800" cy="171133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560834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2530" y="1643159"/>
            <a:ext cx="52578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30" y="4661618"/>
            <a:ext cx="52578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8" name="Text Placeholder 2">
            <a:extLst>
              <a:ext uri="{FF2B5EF4-FFF2-40B4-BE49-F238E27FC236}">
                <a16:creationId xmlns:a16="http://schemas.microsoft.com/office/drawing/2014/main" id="{B2A6D0A4-2F21-856D-355E-20A341BB62B8}"/>
              </a:ext>
            </a:extLst>
          </p:cNvPr>
          <p:cNvSpPr>
            <a:spLocks noGrp="1"/>
          </p:cNvSpPr>
          <p:nvPr>
            <p:ph type="body" idx="24"/>
          </p:nvPr>
        </p:nvSpPr>
        <p:spPr>
          <a:xfrm>
            <a:off x="6244038" y="4661618"/>
            <a:ext cx="52578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9" name="Picture Placeholder 2">
            <a:extLst>
              <a:ext uri="{FF2B5EF4-FFF2-40B4-BE49-F238E27FC236}">
                <a16:creationId xmlns:a16="http://schemas.microsoft.com/office/drawing/2014/main" id="{23C146BA-9E9D-2D1B-F002-E4DA0954E4B9}"/>
              </a:ext>
            </a:extLst>
          </p:cNvPr>
          <p:cNvSpPr>
            <a:spLocks noGrp="1"/>
          </p:cNvSpPr>
          <p:nvPr>
            <p:ph type="pic" idx="25"/>
          </p:nvPr>
        </p:nvSpPr>
        <p:spPr>
          <a:xfrm>
            <a:off x="6244038" y="1643159"/>
            <a:ext cx="52578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6482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2530" y="1643159"/>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30" y="4661618"/>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5" name="Picture Placeholder 2">
            <a:extLst>
              <a:ext uri="{FF2B5EF4-FFF2-40B4-BE49-F238E27FC236}">
                <a16:creationId xmlns:a16="http://schemas.microsoft.com/office/drawing/2014/main" id="{8E25C025-59F2-37EA-2AED-E36C4804D927}"/>
              </a:ext>
            </a:extLst>
          </p:cNvPr>
          <p:cNvSpPr>
            <a:spLocks noGrp="1"/>
          </p:cNvSpPr>
          <p:nvPr>
            <p:ph type="pic" idx="23"/>
          </p:nvPr>
        </p:nvSpPr>
        <p:spPr>
          <a:xfrm>
            <a:off x="4494275" y="1656414"/>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2">
            <a:extLst>
              <a:ext uri="{FF2B5EF4-FFF2-40B4-BE49-F238E27FC236}">
                <a16:creationId xmlns:a16="http://schemas.microsoft.com/office/drawing/2014/main" id="{2B8BC2A8-8010-1586-0A0F-6E3B9097E833}"/>
              </a:ext>
            </a:extLst>
          </p:cNvPr>
          <p:cNvSpPr>
            <a:spLocks noGrp="1"/>
          </p:cNvSpPr>
          <p:nvPr>
            <p:ph type="body" idx="24"/>
          </p:nvPr>
        </p:nvSpPr>
        <p:spPr>
          <a:xfrm>
            <a:off x="4494275" y="4674873"/>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7" name="Picture Placeholder 2">
            <a:extLst>
              <a:ext uri="{FF2B5EF4-FFF2-40B4-BE49-F238E27FC236}">
                <a16:creationId xmlns:a16="http://schemas.microsoft.com/office/drawing/2014/main" id="{386E8F46-088F-D1B3-17E6-2731122CFB46}"/>
              </a:ext>
            </a:extLst>
          </p:cNvPr>
          <p:cNvSpPr>
            <a:spLocks noGrp="1"/>
          </p:cNvSpPr>
          <p:nvPr>
            <p:ph type="pic" idx="25"/>
          </p:nvPr>
        </p:nvSpPr>
        <p:spPr>
          <a:xfrm>
            <a:off x="8309072" y="1656414"/>
            <a:ext cx="3200400" cy="28346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0" name="Text Placeholder 2">
            <a:extLst>
              <a:ext uri="{FF2B5EF4-FFF2-40B4-BE49-F238E27FC236}">
                <a16:creationId xmlns:a16="http://schemas.microsoft.com/office/drawing/2014/main" id="{A5594C51-F63C-146D-ACAC-89CC59D1EBDC}"/>
              </a:ext>
            </a:extLst>
          </p:cNvPr>
          <p:cNvSpPr>
            <a:spLocks noGrp="1"/>
          </p:cNvSpPr>
          <p:nvPr>
            <p:ph type="body" idx="26"/>
          </p:nvPr>
        </p:nvSpPr>
        <p:spPr>
          <a:xfrm>
            <a:off x="8309072" y="4674873"/>
            <a:ext cx="3200400" cy="948978"/>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Tree>
    <p:extLst>
      <p:ext uri="{BB962C8B-B14F-4D97-AF65-F5344CB8AC3E}">
        <p14:creationId xmlns:p14="http://schemas.microsoft.com/office/powerpoint/2010/main" val="7601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Layout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F3147E-C50A-1E78-673E-7B389FCFC04B}"/>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D87A86-1F6D-C71B-F049-217FB2D8F9FD}"/>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8160D-051F-0219-6128-C559B0F957C9}"/>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82BD71-A911-7199-56B7-9589A546D7E1}"/>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D4F06E-D6D4-3D3C-C15A-6D13F09B4BB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6A0A62-356D-D0BD-CAC5-DAE6165C6A0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D31B0-C209-8BC5-D2C1-FAE0BBA4DED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6B6462-3695-4D52-0062-F53822EF8C5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FBE74AD-61B8-8CD7-2BB6-4C0C71B544C6}"/>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EC61B9F6-EB5E-AA6B-14CA-811C7F5B605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6035EF3-1A0B-C82C-3E74-CEEE8B76C4A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Picture Placeholder 2">
            <a:extLst>
              <a:ext uri="{FF2B5EF4-FFF2-40B4-BE49-F238E27FC236}">
                <a16:creationId xmlns:a16="http://schemas.microsoft.com/office/drawing/2014/main" id="{511CE80E-B598-7882-CE55-F9D6F88BC93B}"/>
              </a:ext>
            </a:extLst>
          </p:cNvPr>
          <p:cNvSpPr>
            <a:spLocks noGrp="1"/>
          </p:cNvSpPr>
          <p:nvPr>
            <p:ph type="pic" idx="1"/>
          </p:nvPr>
        </p:nvSpPr>
        <p:spPr>
          <a:xfrm>
            <a:off x="685799" y="1621681"/>
            <a:ext cx="2020824"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2">
            <a:extLst>
              <a:ext uri="{FF2B5EF4-FFF2-40B4-BE49-F238E27FC236}">
                <a16:creationId xmlns:a16="http://schemas.microsoft.com/office/drawing/2014/main" id="{5037430A-2B2C-3CB3-AF49-D9134DC746A0}"/>
              </a:ext>
            </a:extLst>
          </p:cNvPr>
          <p:cNvSpPr>
            <a:spLocks noGrp="1"/>
          </p:cNvSpPr>
          <p:nvPr>
            <p:ph type="body" idx="22"/>
          </p:nvPr>
        </p:nvSpPr>
        <p:spPr>
          <a:xfrm>
            <a:off x="68252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18" name="Picture Placeholder 2">
            <a:extLst>
              <a:ext uri="{FF2B5EF4-FFF2-40B4-BE49-F238E27FC236}">
                <a16:creationId xmlns:a16="http://schemas.microsoft.com/office/drawing/2014/main" id="{845ADAE7-B7DB-E155-E89D-7687A8244895}"/>
              </a:ext>
            </a:extLst>
          </p:cNvPr>
          <p:cNvSpPr>
            <a:spLocks noGrp="1"/>
          </p:cNvSpPr>
          <p:nvPr>
            <p:ph type="pic" idx="23"/>
          </p:nvPr>
        </p:nvSpPr>
        <p:spPr>
          <a:xfrm>
            <a:off x="2888473"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1" name="Picture Placeholder 2">
            <a:extLst>
              <a:ext uri="{FF2B5EF4-FFF2-40B4-BE49-F238E27FC236}">
                <a16:creationId xmlns:a16="http://schemas.microsoft.com/office/drawing/2014/main" id="{916517CF-B80F-6532-FA97-CC83462C9719}"/>
              </a:ext>
            </a:extLst>
          </p:cNvPr>
          <p:cNvSpPr>
            <a:spLocks noGrp="1"/>
          </p:cNvSpPr>
          <p:nvPr>
            <p:ph type="pic" idx="25"/>
          </p:nvPr>
        </p:nvSpPr>
        <p:spPr>
          <a:xfrm>
            <a:off x="5086595"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3" name="Picture Placeholder 2">
            <a:extLst>
              <a:ext uri="{FF2B5EF4-FFF2-40B4-BE49-F238E27FC236}">
                <a16:creationId xmlns:a16="http://schemas.microsoft.com/office/drawing/2014/main" id="{6E1AE291-4DB5-60AE-A296-05A7A73DE051}"/>
              </a:ext>
            </a:extLst>
          </p:cNvPr>
          <p:cNvSpPr>
            <a:spLocks noGrp="1"/>
          </p:cNvSpPr>
          <p:nvPr>
            <p:ph type="pic" idx="27"/>
          </p:nvPr>
        </p:nvSpPr>
        <p:spPr>
          <a:xfrm>
            <a:off x="7284717" y="1621681"/>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0" name="Picture Placeholder 2">
            <a:extLst>
              <a:ext uri="{FF2B5EF4-FFF2-40B4-BE49-F238E27FC236}">
                <a16:creationId xmlns:a16="http://schemas.microsoft.com/office/drawing/2014/main" id="{2DC3115D-6335-F07E-7E69-C4C97F8726F8}"/>
              </a:ext>
            </a:extLst>
          </p:cNvPr>
          <p:cNvSpPr>
            <a:spLocks noGrp="1"/>
          </p:cNvSpPr>
          <p:nvPr>
            <p:ph type="pic" idx="32"/>
          </p:nvPr>
        </p:nvSpPr>
        <p:spPr>
          <a:xfrm>
            <a:off x="9482840" y="1621680"/>
            <a:ext cx="2016272" cy="178584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1" name="Text Placeholder 2">
            <a:extLst>
              <a:ext uri="{FF2B5EF4-FFF2-40B4-BE49-F238E27FC236}">
                <a16:creationId xmlns:a16="http://schemas.microsoft.com/office/drawing/2014/main" id="{39FFEF49-53C2-DF1D-6BED-D3B02D3DB393}"/>
              </a:ext>
            </a:extLst>
          </p:cNvPr>
          <p:cNvSpPr>
            <a:spLocks noGrp="1"/>
          </p:cNvSpPr>
          <p:nvPr>
            <p:ph type="body" idx="33"/>
          </p:nvPr>
        </p:nvSpPr>
        <p:spPr>
          <a:xfrm>
            <a:off x="288146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2" name="Text Placeholder 2">
            <a:extLst>
              <a:ext uri="{FF2B5EF4-FFF2-40B4-BE49-F238E27FC236}">
                <a16:creationId xmlns:a16="http://schemas.microsoft.com/office/drawing/2014/main" id="{83E798AF-0539-A319-E0D2-DFE0B77CBAB3}"/>
              </a:ext>
            </a:extLst>
          </p:cNvPr>
          <p:cNvSpPr>
            <a:spLocks noGrp="1"/>
          </p:cNvSpPr>
          <p:nvPr>
            <p:ph type="body" idx="34"/>
          </p:nvPr>
        </p:nvSpPr>
        <p:spPr>
          <a:xfrm>
            <a:off x="508040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3" name="Text Placeholder 2">
            <a:extLst>
              <a:ext uri="{FF2B5EF4-FFF2-40B4-BE49-F238E27FC236}">
                <a16:creationId xmlns:a16="http://schemas.microsoft.com/office/drawing/2014/main" id="{51E6343B-2C36-7EFA-5AC4-C82649A191B7}"/>
              </a:ext>
            </a:extLst>
          </p:cNvPr>
          <p:cNvSpPr>
            <a:spLocks noGrp="1"/>
          </p:cNvSpPr>
          <p:nvPr>
            <p:ph type="body" idx="35"/>
          </p:nvPr>
        </p:nvSpPr>
        <p:spPr>
          <a:xfrm>
            <a:off x="7279349"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
        <p:nvSpPr>
          <p:cNvPr id="34" name="Text Placeholder 2">
            <a:extLst>
              <a:ext uri="{FF2B5EF4-FFF2-40B4-BE49-F238E27FC236}">
                <a16:creationId xmlns:a16="http://schemas.microsoft.com/office/drawing/2014/main" id="{2DD79515-AA85-F64B-12E7-C06030AF6292}"/>
              </a:ext>
            </a:extLst>
          </p:cNvPr>
          <p:cNvSpPr>
            <a:spLocks noGrp="1"/>
          </p:cNvSpPr>
          <p:nvPr>
            <p:ph type="body" idx="36"/>
          </p:nvPr>
        </p:nvSpPr>
        <p:spPr>
          <a:xfrm>
            <a:off x="9478288" y="3556608"/>
            <a:ext cx="2020824" cy="2053987"/>
          </a:xfrm>
          <a:prstGeom prst="rect">
            <a:avLst/>
          </a:prstGeom>
        </p:spPr>
        <p:txBody>
          <a:bodyPr>
            <a:normAutofit/>
          </a:bodyPr>
          <a:lstStyle>
            <a:lvl1pPr marL="0" indent="0" algn="ctr">
              <a:buFont typeface="Arial" panose="020B0604020202020204" pitchFamily="34" charset="0"/>
              <a:buNone/>
              <a:defRPr sz="13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a:t>
            </a:r>
          </a:p>
        </p:txBody>
      </p:sp>
    </p:spTree>
    <p:extLst>
      <p:ext uri="{BB962C8B-B14F-4D97-AF65-F5344CB8AC3E}">
        <p14:creationId xmlns:p14="http://schemas.microsoft.com/office/powerpoint/2010/main" val="170185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39037D-B94C-3F64-27E9-37E8D1BE7E87}"/>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0464BC-FFD6-B2E1-8B20-1064FB05F488}"/>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70936B-B8EA-FEEB-B721-1FED7631E79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C3D740-F258-7DA3-02EA-7242B8E22B1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C659927-B19D-16CD-E5DD-DC826691EC06}"/>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7F34BB-AF0B-3569-0B49-D3C0E34B3C6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5371A91-1916-4DC1-D445-5B26B5F1FBE6}"/>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4F75D1-DEAF-5A47-2DAD-2122A32D307A}"/>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98E76ACD-A8E8-466F-A98D-8C8D600CD2E4}"/>
              </a:ext>
            </a:extLst>
          </p:cNvPr>
          <p:cNvSpPr>
            <a:spLocks noGrp="1"/>
          </p:cNvSpPr>
          <p:nvPr>
            <p:ph type="subTitle" idx="1" hasCustomPrompt="1"/>
          </p:nvPr>
        </p:nvSpPr>
        <p:spPr>
          <a:xfrm>
            <a:off x="760361" y="1215961"/>
            <a:ext cx="10817352" cy="664530"/>
          </a:xfrm>
          <a:prstGeom prst="rect">
            <a:avLst/>
          </a:prstGeom>
        </p:spPr>
        <p:txBody>
          <a:bodyPr>
            <a:normAutofit/>
          </a:bodyPr>
          <a:lstStyle>
            <a:lvl1pPr marL="285750" indent="-285750" algn="l">
              <a:buFont typeface="Arial" panose="020B0604020202020204" pitchFamily="34" charset="0"/>
              <a:buChar char="•"/>
              <a:defRPr sz="176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p:txBody>
      </p:sp>
      <p:sp>
        <p:nvSpPr>
          <p:cNvPr id="17" name="Text Placeholder 2">
            <a:extLst>
              <a:ext uri="{FF2B5EF4-FFF2-40B4-BE49-F238E27FC236}">
                <a16:creationId xmlns:a16="http://schemas.microsoft.com/office/drawing/2014/main" id="{28154987-F5A5-A5D5-6817-5EAD0653B84E}"/>
              </a:ext>
            </a:extLst>
          </p:cNvPr>
          <p:cNvSpPr>
            <a:spLocks noGrp="1"/>
          </p:cNvSpPr>
          <p:nvPr>
            <p:ph type="body" idx="21"/>
          </p:nvPr>
        </p:nvSpPr>
        <p:spPr>
          <a:xfrm>
            <a:off x="760361" y="618667"/>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022DFDDD-AAE4-B922-5D6C-31E1BBF9E297}"/>
              </a:ext>
            </a:extLst>
          </p:cNvPr>
          <p:cNvSpPr>
            <a:spLocks noGrp="1"/>
          </p:cNvSpPr>
          <p:nvPr>
            <p:ph type="body" idx="22"/>
          </p:nvPr>
        </p:nvSpPr>
        <p:spPr>
          <a:xfrm>
            <a:off x="760361" y="2133754"/>
            <a:ext cx="10817352" cy="3476844"/>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47DF57F4-B932-E4C1-448B-4C7262078346}"/>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8DE80F6-9BAD-594A-1D38-2FFDC1ED8B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1225674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2030B4-6BAB-88B9-A0BE-3C68434A3924}"/>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6F3099-7A00-F341-9497-BCF05145388B}"/>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B3D0C3-099E-3A75-B609-F42C7E5881BB}"/>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BC5D4B-0297-D5D3-9628-6E2C4125B15B}"/>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B66356-2E2E-DCF3-BC25-74C943A55C28}"/>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A43977-D7C3-2E88-FF1B-3D5EB485DD5B}"/>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6104C7-32AF-8FAB-5101-CA9DA7C766F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F0EB02-F1B9-7EB8-03BA-9B4A164A8FA6}"/>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6BFEBC69-1126-A46B-66B0-9180BB8A4EF5}"/>
              </a:ext>
            </a:extLst>
          </p:cNvPr>
          <p:cNvSpPr>
            <a:spLocks noGrp="1"/>
          </p:cNvSpPr>
          <p:nvPr>
            <p:ph type="body" idx="19"/>
          </p:nvPr>
        </p:nvSpPr>
        <p:spPr>
          <a:xfrm>
            <a:off x="685800" y="621791"/>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A2A6F80B-AED5-FD16-A51F-CA7449937DC9}"/>
              </a:ext>
            </a:extLst>
          </p:cNvPr>
          <p:cNvSpPr>
            <a:spLocks noGrp="1"/>
          </p:cNvSpPr>
          <p:nvPr>
            <p:ph type="body" idx="20"/>
          </p:nvPr>
        </p:nvSpPr>
        <p:spPr>
          <a:xfrm>
            <a:off x="685800" y="1983810"/>
            <a:ext cx="5257800" cy="3626786"/>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Text Placeholder 3">
            <a:extLst>
              <a:ext uri="{FF2B5EF4-FFF2-40B4-BE49-F238E27FC236}">
                <a16:creationId xmlns:a16="http://schemas.microsoft.com/office/drawing/2014/main" id="{6CA76141-D47F-D6F4-C910-D8FAAFA21E64}"/>
              </a:ext>
            </a:extLst>
          </p:cNvPr>
          <p:cNvSpPr>
            <a:spLocks noGrp="1"/>
          </p:cNvSpPr>
          <p:nvPr>
            <p:ph type="body" sz="half" idx="2"/>
          </p:nvPr>
        </p:nvSpPr>
        <p:spPr>
          <a:xfrm>
            <a:off x="685800" y="1171933"/>
            <a:ext cx="10812768"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9" name="Text Placeholder 2">
            <a:extLst>
              <a:ext uri="{FF2B5EF4-FFF2-40B4-BE49-F238E27FC236}">
                <a16:creationId xmlns:a16="http://schemas.microsoft.com/office/drawing/2014/main" id="{E5867BF5-34D4-A97C-EA18-BFF3B19CD0FC}"/>
              </a:ext>
            </a:extLst>
          </p:cNvPr>
          <p:cNvSpPr>
            <a:spLocks noGrp="1"/>
          </p:cNvSpPr>
          <p:nvPr>
            <p:ph type="body" idx="21"/>
          </p:nvPr>
        </p:nvSpPr>
        <p:spPr>
          <a:xfrm>
            <a:off x="6240768" y="1983809"/>
            <a:ext cx="5257800" cy="362678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2A87630F-22DD-90E5-9FE3-59CAB388FBB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3566A44-D463-160C-1188-22F9B55EB8E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408297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AA8AA8-29F0-B105-2414-0A30078C37ED}"/>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B9CA03-7404-C817-7FAB-100DCFBA961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ADF85-B61A-C811-8C82-791CB910380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A742F9-CECF-759F-D0D2-225856B14A8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8FEEC8-B005-38EA-8513-9AC0897C9590}"/>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9A2AFE-21FF-438A-AA96-E8AD134DAF8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010016-396A-F531-B362-41A703E24D52}"/>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A5A762-01F0-F526-22E8-00491269D6CD}"/>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85916D2E-75A3-7EF7-5B95-30C4D188CEE1}"/>
              </a:ext>
            </a:extLst>
          </p:cNvPr>
          <p:cNvSpPr>
            <a:spLocks noGrp="1"/>
          </p:cNvSpPr>
          <p:nvPr>
            <p:ph type="body" idx="19"/>
          </p:nvPr>
        </p:nvSpPr>
        <p:spPr>
          <a:xfrm>
            <a:off x="685800" y="621791"/>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64C10027-1DAF-EE8F-0FD7-968B697324EF}"/>
              </a:ext>
            </a:extLst>
          </p:cNvPr>
          <p:cNvSpPr>
            <a:spLocks noGrp="1"/>
          </p:cNvSpPr>
          <p:nvPr>
            <p:ph type="body" idx="20"/>
          </p:nvPr>
        </p:nvSpPr>
        <p:spPr>
          <a:xfrm>
            <a:off x="685799" y="1983809"/>
            <a:ext cx="3346704" cy="362678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CD500D81-A410-F8E2-3BDB-CC858BCED475}"/>
              </a:ext>
            </a:extLst>
          </p:cNvPr>
          <p:cNvSpPr>
            <a:spLocks noGrp="1"/>
          </p:cNvSpPr>
          <p:nvPr>
            <p:ph type="body" sz="half" idx="2"/>
          </p:nvPr>
        </p:nvSpPr>
        <p:spPr>
          <a:xfrm>
            <a:off x="685800" y="1171933"/>
            <a:ext cx="10812768"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8" name="Text Placeholder 2">
            <a:extLst>
              <a:ext uri="{FF2B5EF4-FFF2-40B4-BE49-F238E27FC236}">
                <a16:creationId xmlns:a16="http://schemas.microsoft.com/office/drawing/2014/main" id="{3ED0D02B-618F-3D15-49D2-7129B2C2B9DB}"/>
              </a:ext>
            </a:extLst>
          </p:cNvPr>
          <p:cNvSpPr>
            <a:spLocks noGrp="1"/>
          </p:cNvSpPr>
          <p:nvPr>
            <p:ph type="body" idx="21"/>
          </p:nvPr>
        </p:nvSpPr>
        <p:spPr>
          <a:xfrm>
            <a:off x="4415843" y="1977710"/>
            <a:ext cx="3347345" cy="3626777"/>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Text Placeholder 2">
            <a:extLst>
              <a:ext uri="{FF2B5EF4-FFF2-40B4-BE49-F238E27FC236}">
                <a16:creationId xmlns:a16="http://schemas.microsoft.com/office/drawing/2014/main" id="{994E0E17-BD85-FD24-9399-975704BECD84}"/>
              </a:ext>
            </a:extLst>
          </p:cNvPr>
          <p:cNvSpPr>
            <a:spLocks noGrp="1"/>
          </p:cNvSpPr>
          <p:nvPr>
            <p:ph type="body" idx="22"/>
          </p:nvPr>
        </p:nvSpPr>
        <p:spPr>
          <a:xfrm>
            <a:off x="8146528" y="1977710"/>
            <a:ext cx="3346704" cy="362677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2" name="Straight Connector 1">
            <a:extLst>
              <a:ext uri="{FF2B5EF4-FFF2-40B4-BE49-F238E27FC236}">
                <a16:creationId xmlns:a16="http://schemas.microsoft.com/office/drawing/2014/main" id="{3F1309CA-432E-0923-5CA4-F51957D35841}"/>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FD0282-4D18-0784-6722-ED002250E47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3744907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8983506-DA71-DC19-1A77-8C028D11BAEE}"/>
              </a:ext>
            </a:extLst>
          </p:cNvPr>
          <p:cNvSpPr>
            <a:spLocks noGrp="1"/>
          </p:cNvSpPr>
          <p:nvPr>
            <p:ph type="pic" idx="18"/>
          </p:nvPr>
        </p:nvSpPr>
        <p:spPr>
          <a:xfrm>
            <a:off x="0" y="0"/>
            <a:ext cx="12188952" cy="6858000"/>
          </a:xfrm>
          <a:prstGeom prst="rect">
            <a:avLst/>
          </a:prstGeom>
        </p:spPr>
        <p:txBody>
          <a:bodyPr anchor="ctr" anchorCtr="1">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7240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4672A-C5CD-4511-740B-3DADE1044922}"/>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57874C-09F4-CE82-67F2-6DC90CFEF6F5}"/>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8EA981-3315-6383-84CA-5C272C1FB4FD}"/>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CF0336-E843-5750-8B36-D97F68DEFDC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B898D9-707A-D4EB-B34D-DF0D85E1B0CB}"/>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2EFBCB-EDAB-5017-2D5C-2AE52AD4277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7CB976-B6F2-6957-96A0-B8B2AB5F0498}"/>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36AA19-8E00-BA15-5473-D7CFC46B8607}"/>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57FDC0A-D3CE-7B0B-CE03-CB0E74F1B2FE}"/>
              </a:ext>
            </a:extLst>
          </p:cNvPr>
          <p:cNvSpPr>
            <a:spLocks noGrp="1"/>
          </p:cNvSpPr>
          <p:nvPr>
            <p:ph type="ctrTitle"/>
          </p:nvPr>
        </p:nvSpPr>
        <p:spPr>
          <a:xfrm>
            <a:off x="679692" y="1122363"/>
            <a:ext cx="10817352" cy="2387600"/>
          </a:xfrm>
          <a:prstGeom prst="rect">
            <a:avLst/>
          </a:prstGeom>
        </p:spPr>
        <p:txBody>
          <a:bodyPr anchor="b" anchorCtr="0"/>
          <a:lstStyle>
            <a:lvl1pPr algn="ct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4" name="Subtitle 2">
            <a:extLst>
              <a:ext uri="{FF2B5EF4-FFF2-40B4-BE49-F238E27FC236}">
                <a16:creationId xmlns:a16="http://schemas.microsoft.com/office/drawing/2014/main" id="{02744109-81F6-5D44-EA7D-B8C5C6CA1935}"/>
              </a:ext>
            </a:extLst>
          </p:cNvPr>
          <p:cNvSpPr>
            <a:spLocks noGrp="1"/>
          </p:cNvSpPr>
          <p:nvPr>
            <p:ph type="subTitle" idx="1"/>
          </p:nvPr>
        </p:nvSpPr>
        <p:spPr>
          <a:xfrm>
            <a:off x="687324" y="3602037"/>
            <a:ext cx="10817352" cy="2008555"/>
          </a:xfrm>
          <a:prstGeom prst="rect">
            <a:avLst/>
          </a:prstGeom>
        </p:spPr>
        <p:txBody>
          <a:bodyPr/>
          <a:lstStyle>
            <a:lvl1pPr marL="0" indent="0" algn="ctr">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 name="Straight Connector 1">
            <a:extLst>
              <a:ext uri="{FF2B5EF4-FFF2-40B4-BE49-F238E27FC236}">
                <a16:creationId xmlns:a16="http://schemas.microsoft.com/office/drawing/2014/main" id="{9FDCB8CE-C389-D6CF-BC9A-BB705A74DA2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7A4CC06-7846-354D-FEBE-441A635ED7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160547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79CB43-0EDA-C22E-822C-F1A84A9E6A8E}"/>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173D6B-ED66-856A-B323-34BD9A0B8BDF}"/>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6032818-D335-7A74-7971-446C780EFE8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9E6978-6429-5520-9BE2-DD944EC22B47}"/>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F7503-D1EC-0881-C28B-51E9BAC3933F}"/>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C86A3A-BE83-DA72-2FDB-5B2D55669A4C}"/>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CBADAA-3BF0-9448-F71D-D21B1E5DD450}"/>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E3BF8A-E4CD-A4DE-1518-B8C538D8AC69}"/>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7AF8D66-E848-FA9E-5326-8927DE07100A}"/>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3F65102C-F540-4847-EFB2-3060BF72E4D9}"/>
              </a:ext>
            </a:extLst>
          </p:cNvPr>
          <p:cNvSpPr>
            <a:spLocks noGrp="1"/>
          </p:cNvSpPr>
          <p:nvPr>
            <p:ph type="ctrTitle"/>
          </p:nvPr>
        </p:nvSpPr>
        <p:spPr>
          <a:xfrm>
            <a:off x="679692" y="1122363"/>
            <a:ext cx="10817352" cy="2387600"/>
          </a:xfrm>
          <a:prstGeom prst="rect">
            <a:avLst/>
          </a:prstGeom>
        </p:spPr>
        <p:txBody>
          <a:bodyPr anchor="b" anchorCtr="0"/>
          <a:lstStyle>
            <a:lvl1pPr algn="ct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8" name="Subtitle 2">
            <a:extLst>
              <a:ext uri="{FF2B5EF4-FFF2-40B4-BE49-F238E27FC236}">
                <a16:creationId xmlns:a16="http://schemas.microsoft.com/office/drawing/2014/main" id="{6DB20A74-FFD1-1899-91C3-4A153D4D22DE}"/>
              </a:ext>
            </a:extLst>
          </p:cNvPr>
          <p:cNvSpPr>
            <a:spLocks noGrp="1"/>
          </p:cNvSpPr>
          <p:nvPr>
            <p:ph type="subTitle" idx="1"/>
          </p:nvPr>
        </p:nvSpPr>
        <p:spPr>
          <a:xfrm>
            <a:off x="687324" y="3602037"/>
            <a:ext cx="10817352" cy="1993465"/>
          </a:xfrm>
          <a:prstGeom prst="rect">
            <a:avLst/>
          </a:prstGeom>
        </p:spPr>
        <p:txBody>
          <a:bodyPr/>
          <a:lstStyle>
            <a:lvl1pPr marL="0" indent="0" algn="ctr">
              <a:buNone/>
              <a:defRPr sz="24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 name="Picture 2">
            <a:extLst>
              <a:ext uri="{FF2B5EF4-FFF2-40B4-BE49-F238E27FC236}">
                <a16:creationId xmlns:a16="http://schemas.microsoft.com/office/drawing/2014/main" id="{F1E9705D-491D-B636-3FEF-7C099873936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3997381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316237-9BCF-5EFD-F2BE-974065C92B82}"/>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13D84-45AE-B663-37DB-920AAA47F04E}"/>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1F03A1-622C-39F5-BA06-1E4891AB1781}"/>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6400F3E-86C6-4913-058E-FC0B2F7A38E6}"/>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995A96-5BFC-EC77-F4D3-0A3F46E05214}"/>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052EE0-E62F-419C-5EB6-48DD2B83856E}"/>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D564B4-2F43-3FDC-11A4-8DD649EDA883}"/>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6C8C5D-F8AB-654C-3021-000F6CBE6C5D}"/>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835DF134-E3BF-02D0-75CC-7F6401BB979F}"/>
              </a:ext>
            </a:extLst>
          </p:cNvPr>
          <p:cNvSpPr>
            <a:spLocks noGrp="1"/>
          </p:cNvSpPr>
          <p:nvPr>
            <p:ph type="subTitle" idx="1" hasCustomPrompt="1"/>
          </p:nvPr>
        </p:nvSpPr>
        <p:spPr>
          <a:xfrm>
            <a:off x="758952" y="1240717"/>
            <a:ext cx="10817352" cy="3923081"/>
          </a:xfrm>
          <a:prstGeom prst="rect">
            <a:avLst/>
          </a:prstGeom>
        </p:spPr>
        <p:txBody>
          <a:bodyPr>
            <a:normAutofit/>
          </a:bodyPr>
          <a:lstStyle>
            <a:lvl1pPr marL="285750" indent="-285750" algn="l">
              <a:buFont typeface="Arial" panose="020B0604020202020204" pitchFamily="34" charset="0"/>
              <a:buChar char="•"/>
              <a:defRPr sz="176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p:txBody>
      </p:sp>
      <p:sp>
        <p:nvSpPr>
          <p:cNvPr id="19" name="Text Placeholder 2">
            <a:extLst>
              <a:ext uri="{FF2B5EF4-FFF2-40B4-BE49-F238E27FC236}">
                <a16:creationId xmlns:a16="http://schemas.microsoft.com/office/drawing/2014/main" id="{4CDBB29F-6CE3-E1B5-7B27-E7A910C008D3}"/>
              </a:ext>
            </a:extLst>
          </p:cNvPr>
          <p:cNvSpPr>
            <a:spLocks noGrp="1"/>
          </p:cNvSpPr>
          <p:nvPr>
            <p:ph type="body" idx="19"/>
          </p:nvPr>
        </p:nvSpPr>
        <p:spPr>
          <a:xfrm>
            <a:off x="758952"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AB392EC4-5C3E-68A4-573F-20ED9ADF6B22}"/>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0A4AFE2-A6A3-4FDE-0C73-4D1DB7A7557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503008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7EB1C7-4D51-A1C1-30E6-09EC8F828CA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397AB6E-18E4-9424-29B3-684E78E63AE3}"/>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5CA9B75-E815-34F9-15E0-C1F524D0A071}"/>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1B40EE-D55F-9505-7324-5D83784419FF}"/>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FC438A-BDE8-DFBE-FE7A-E2ED67475C9F}"/>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5D553D-BEA3-26E8-AD97-E89D03B7947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0F92-7DD3-406C-0BFA-55A5D20A4669}"/>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5966AAA-8A65-160F-BB99-148681B25E3B}"/>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B3ED5D3A-E45B-7FA4-38AF-66AFAFE75BA9}"/>
              </a:ext>
            </a:extLst>
          </p:cNvPr>
          <p:cNvSpPr>
            <a:spLocks noGrp="1"/>
          </p:cNvSpPr>
          <p:nvPr>
            <p:ph idx="1"/>
          </p:nvPr>
        </p:nvSpPr>
        <p:spPr>
          <a:xfrm>
            <a:off x="686562" y="1895055"/>
            <a:ext cx="10817352" cy="3700447"/>
          </a:xfrm>
          <a:prstGeom prst="rect">
            <a:avLst/>
          </a:prstGeom>
        </p:spPr>
        <p:txBody>
          <a:bodyPr vert="horz" lIns="91440" tIns="45720" rIns="91440" bIns="45720" rtlCol="0">
            <a:normAutofit/>
          </a:bodyPr>
          <a:lstStyle>
            <a:lvl1pPr>
              <a:defRPr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7631DFB3-AAB0-0ACA-7741-10AE7F41097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BDFA406-7819-6664-B784-9B068ADA9D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575F35EE-7876-5E7C-1CC6-6314E92BDB55}"/>
              </a:ext>
            </a:extLst>
          </p:cNvPr>
          <p:cNvSpPr>
            <a:spLocks noGrp="1"/>
          </p:cNvSpPr>
          <p:nvPr>
            <p:ph type="body" idx="19"/>
          </p:nvPr>
        </p:nvSpPr>
        <p:spPr>
          <a:xfrm>
            <a:off x="687324"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10653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07F87B-7199-460D-C77A-A14C4C940268}"/>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8EBC57-ADBD-1398-C9A2-941AA3905F6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61BB12-3CCF-D0CD-FC72-9ED3F08D0213}"/>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5E3FA-0D27-96A0-E4BF-BF5CBC1F60F9}"/>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E98A0F1-C6BE-7214-33C1-9C73EFB4E076}"/>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A52D8B-18BE-3147-6D20-2D76A4F42B78}"/>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DCC3F59-740F-EFF7-956B-587FA2D090F0}"/>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F7C5C20-B3BC-1673-2416-754C0DCDDD7E}"/>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E103CF0A-6E51-DA1B-78F9-E2AACF7A22A0}"/>
              </a:ext>
            </a:extLst>
          </p:cNvPr>
          <p:cNvSpPr>
            <a:spLocks noGrp="1"/>
          </p:cNvSpPr>
          <p:nvPr>
            <p:ph type="body" idx="20"/>
          </p:nvPr>
        </p:nvSpPr>
        <p:spPr>
          <a:xfrm>
            <a:off x="685800" y="2727512"/>
            <a:ext cx="10744200" cy="2867991"/>
          </a:xfrm>
          <a:prstGeom prst="rect">
            <a:avLst/>
          </a:prstGeom>
        </p:spPr>
        <p:txBody>
          <a:bodyPr>
            <a:normAutofit/>
          </a:bodyPr>
          <a:lstStyle>
            <a:lvl1pPr marL="0" indent="0">
              <a:buFont typeface="Arial" panose="020B0604020202020204" pitchFamily="34" charset="0"/>
              <a:buNone/>
              <a:defRPr sz="1600" b="0"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3">
            <a:extLst>
              <a:ext uri="{FF2B5EF4-FFF2-40B4-BE49-F238E27FC236}">
                <a16:creationId xmlns:a16="http://schemas.microsoft.com/office/drawing/2014/main" id="{915A6565-97EF-7980-6005-5E4D25A16CA7}"/>
              </a:ext>
            </a:extLst>
          </p:cNvPr>
          <p:cNvSpPr>
            <a:spLocks noGrp="1"/>
          </p:cNvSpPr>
          <p:nvPr>
            <p:ph type="body" sz="half" idx="2"/>
          </p:nvPr>
        </p:nvSpPr>
        <p:spPr>
          <a:xfrm>
            <a:off x="685800" y="1171933"/>
            <a:ext cx="10744200" cy="821458"/>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1" name="Text Placeholder 2">
            <a:extLst>
              <a:ext uri="{FF2B5EF4-FFF2-40B4-BE49-F238E27FC236}">
                <a16:creationId xmlns:a16="http://schemas.microsoft.com/office/drawing/2014/main" id="{AA9A978D-CB58-6A34-098F-A2A945B21660}"/>
              </a:ext>
            </a:extLst>
          </p:cNvPr>
          <p:cNvSpPr>
            <a:spLocks noGrp="1"/>
          </p:cNvSpPr>
          <p:nvPr>
            <p:ph type="body" idx="1"/>
          </p:nvPr>
        </p:nvSpPr>
        <p:spPr>
          <a:xfrm>
            <a:off x="685800" y="2183449"/>
            <a:ext cx="10744200" cy="546518"/>
          </a:xfrm>
          <a:prstGeom prst="rect">
            <a:avLst/>
          </a:prstGeom>
        </p:spPr>
        <p:txBody>
          <a:bodyPr anchor="b"/>
          <a:lstStyle>
            <a:lvl1pPr marL="0" indent="0">
              <a:buNone/>
              <a:defRPr sz="2400" b="0">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 name="Straight Connector 1">
            <a:extLst>
              <a:ext uri="{FF2B5EF4-FFF2-40B4-BE49-F238E27FC236}">
                <a16:creationId xmlns:a16="http://schemas.microsoft.com/office/drawing/2014/main" id="{91CD5948-03BF-E717-2365-D3EC2F8085C4}"/>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762ABA1-AB33-E2A2-0E92-CC1487B016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84FC7A98-81D7-7496-CF72-04BB1DC8ECA6}"/>
              </a:ext>
            </a:extLst>
          </p:cNvPr>
          <p:cNvSpPr>
            <a:spLocks noGrp="1"/>
          </p:cNvSpPr>
          <p:nvPr>
            <p:ph type="body" idx="19"/>
          </p:nvPr>
        </p:nvSpPr>
        <p:spPr>
          <a:xfrm>
            <a:off x="687324" y="643424"/>
            <a:ext cx="10817352" cy="550142"/>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03681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F62DB5-8CC1-9D17-F1F9-F5B719A2D31F}"/>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33F234-937C-D732-9240-C8080200B601}"/>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D4E53B-0365-E6F2-AA4E-2083AA358DE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2443A6-B349-280A-2107-5E9753BE713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961B50-3121-AC95-5D7D-1FBDE73D3E6C}"/>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F962F2-7336-F96D-9CA4-4D87FC9D7E6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20C04D-6E74-0602-8214-730D736145E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203E5A-6E99-E0B9-77A1-C1F7AFD17FE1}"/>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0A256105-1D96-405A-8715-9B7B3BE873D6}"/>
              </a:ext>
            </a:extLst>
          </p:cNvPr>
          <p:cNvSpPr>
            <a:spLocks noGrp="1"/>
          </p:cNvSpPr>
          <p:nvPr>
            <p:ph type="body" idx="19"/>
          </p:nvPr>
        </p:nvSpPr>
        <p:spPr>
          <a:xfrm>
            <a:off x="685800" y="621790"/>
            <a:ext cx="4499975" cy="1021371"/>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 name="Text Placeholder 3">
            <a:extLst>
              <a:ext uri="{FF2B5EF4-FFF2-40B4-BE49-F238E27FC236}">
                <a16:creationId xmlns:a16="http://schemas.microsoft.com/office/drawing/2014/main" id="{F170EF2A-B0EF-77EB-2484-DE3C8369527F}"/>
              </a:ext>
            </a:extLst>
          </p:cNvPr>
          <p:cNvSpPr>
            <a:spLocks noGrp="1"/>
          </p:cNvSpPr>
          <p:nvPr>
            <p:ph type="body" sz="half" idx="23"/>
          </p:nvPr>
        </p:nvSpPr>
        <p:spPr>
          <a:xfrm>
            <a:off x="678591" y="1643168"/>
            <a:ext cx="4499975" cy="681283"/>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2" name="Picture Placeholder 2">
            <a:extLst>
              <a:ext uri="{FF2B5EF4-FFF2-40B4-BE49-F238E27FC236}">
                <a16:creationId xmlns:a16="http://schemas.microsoft.com/office/drawing/2014/main" id="{17A09650-F798-B5FB-F0FC-82B310BB81A6}"/>
              </a:ext>
            </a:extLst>
          </p:cNvPr>
          <p:cNvSpPr>
            <a:spLocks noGrp="1"/>
          </p:cNvSpPr>
          <p:nvPr>
            <p:ph type="pic" idx="1"/>
          </p:nvPr>
        </p:nvSpPr>
        <p:spPr>
          <a:xfrm>
            <a:off x="5326368" y="621791"/>
            <a:ext cx="6172200" cy="4973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F98A1FFF-5493-7FF1-C52F-540D7C36515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B3ECE3-12C4-8AAE-0BA7-48FFD53346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92845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F62DB5-8CC1-9D17-F1F9-F5B719A2D31F}"/>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33F234-937C-D732-9240-C8080200B601}"/>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D4E53B-0365-E6F2-AA4E-2083AA358DE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F2443A6-B349-280A-2107-5E9753BE713A}"/>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961B50-3121-AC95-5D7D-1FBDE73D3E6C}"/>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AF962F2-7336-F96D-9CA4-4D87FC9D7E6A}"/>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120C04D-6E74-0602-8214-730D736145ED}"/>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203E5A-6E99-E0B9-77A1-C1F7AFD17FE1}"/>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0A256105-1D96-405A-8715-9B7B3BE873D6}"/>
              </a:ext>
            </a:extLst>
          </p:cNvPr>
          <p:cNvSpPr>
            <a:spLocks noGrp="1"/>
          </p:cNvSpPr>
          <p:nvPr>
            <p:ph type="body" idx="19"/>
          </p:nvPr>
        </p:nvSpPr>
        <p:spPr>
          <a:xfrm>
            <a:off x="685800" y="621790"/>
            <a:ext cx="4499975" cy="1021371"/>
          </a:xfrm>
          <a:prstGeom prst="rect">
            <a:avLst/>
          </a:prstGeom>
        </p:spPr>
        <p:txBody>
          <a:bodyPr>
            <a:normAutofit/>
          </a:bodyPr>
          <a:lstStyle>
            <a:lvl1pPr marL="0" indent="0">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2" name="Picture Placeholder 2">
            <a:extLst>
              <a:ext uri="{FF2B5EF4-FFF2-40B4-BE49-F238E27FC236}">
                <a16:creationId xmlns:a16="http://schemas.microsoft.com/office/drawing/2014/main" id="{17A09650-F798-B5FB-F0FC-82B310BB81A6}"/>
              </a:ext>
            </a:extLst>
          </p:cNvPr>
          <p:cNvSpPr>
            <a:spLocks noGrp="1"/>
          </p:cNvSpPr>
          <p:nvPr>
            <p:ph type="pic" idx="1"/>
          </p:nvPr>
        </p:nvSpPr>
        <p:spPr>
          <a:xfrm>
            <a:off x="5326368" y="621791"/>
            <a:ext cx="6172200" cy="4973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F98A1FFF-5493-7FF1-C52F-540D7C365159}"/>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7B3ECE3-12C4-8AAE-0BA7-48FFD533466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
        <p:nvSpPr>
          <p:cNvPr id="4" name="Text Placeholder 2">
            <a:extLst>
              <a:ext uri="{FF2B5EF4-FFF2-40B4-BE49-F238E27FC236}">
                <a16:creationId xmlns:a16="http://schemas.microsoft.com/office/drawing/2014/main" id="{2D8FC391-F64B-1D1B-EFDA-74BE9D84736A}"/>
              </a:ext>
            </a:extLst>
          </p:cNvPr>
          <p:cNvSpPr>
            <a:spLocks noGrp="1"/>
          </p:cNvSpPr>
          <p:nvPr>
            <p:ph type="body" idx="22"/>
          </p:nvPr>
        </p:nvSpPr>
        <p:spPr>
          <a:xfrm>
            <a:off x="685800" y="1643161"/>
            <a:ext cx="4499975" cy="3967433"/>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3604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6DEED-0DCB-2C70-B7D0-56DF08F99154}"/>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851ABC-A493-A61E-93A4-0D99E1243C99}"/>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A23092-376E-2F9A-A6C6-52273AB5A927}"/>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DF0102-DB05-9EC2-6219-E561DD27BE92}"/>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402C13-268E-353B-B1C1-ACAAC8A61EE0}"/>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CBDE80F-9C28-90AF-0176-2C7D7E2AF1E2}"/>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3B195E-058E-6FFC-80FE-5AB2C76EFDFB}"/>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BECBE38-2BCA-BFEB-16F7-5E62B1B4B69A}"/>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00238FFE-7F2F-EBEF-9C7D-7BEC74AB6CEA}"/>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6" name="Picture Placeholder 2">
            <a:extLst>
              <a:ext uri="{FF2B5EF4-FFF2-40B4-BE49-F238E27FC236}">
                <a16:creationId xmlns:a16="http://schemas.microsoft.com/office/drawing/2014/main" id="{D2295F2A-88B4-F7D7-A6EB-7074A4B1610C}"/>
              </a:ext>
            </a:extLst>
          </p:cNvPr>
          <p:cNvSpPr>
            <a:spLocks noGrp="1"/>
          </p:cNvSpPr>
          <p:nvPr>
            <p:ph type="pic" idx="1"/>
          </p:nvPr>
        </p:nvSpPr>
        <p:spPr>
          <a:xfrm>
            <a:off x="2610446" y="1643160"/>
            <a:ext cx="6971108" cy="395234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8264E827-1A9F-F815-06B5-5875A71F088D}"/>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9658153-511B-ACA5-A9C0-DC2EC3922FE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960292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9D6AA7-7972-AD2B-298A-368BBD183289}"/>
              </a:ext>
            </a:extLst>
          </p:cNvPr>
          <p:cNvSpPr/>
          <p:nvPr userDrawn="1"/>
        </p:nvSpPr>
        <p:spPr>
          <a:xfrm>
            <a:off x="-1528"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BCFC37-8A39-355D-C203-185638741720}"/>
              </a:ext>
            </a:extLst>
          </p:cNvPr>
          <p:cNvSpPr/>
          <p:nvPr userDrawn="1"/>
        </p:nvSpPr>
        <p:spPr>
          <a:xfrm>
            <a:off x="11957296" y="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A35542-0493-1E88-6E10-5338235F306C}"/>
              </a:ext>
            </a:extLst>
          </p:cNvPr>
          <p:cNvSpPr/>
          <p:nvPr userDrawn="1"/>
        </p:nvSpPr>
        <p:spPr>
          <a:xfrm>
            <a:off x="6105"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A68B53-EB90-253C-DBAF-0E06136DB65D}"/>
              </a:ext>
            </a:extLst>
          </p:cNvPr>
          <p:cNvSpPr/>
          <p:nvPr userDrawn="1"/>
        </p:nvSpPr>
        <p:spPr>
          <a:xfrm>
            <a:off x="11957296" y="6629400"/>
            <a:ext cx="228600" cy="22860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70D60D-CEE1-8510-3C6D-7E667F32592E}"/>
              </a:ext>
            </a:extLst>
          </p:cNvPr>
          <p:cNvSpPr/>
          <p:nvPr userDrawn="1"/>
        </p:nvSpPr>
        <p:spPr>
          <a:xfrm>
            <a:off x="227837" y="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4202225-3FD5-9D64-6D18-0D22534743D9}"/>
              </a:ext>
            </a:extLst>
          </p:cNvPr>
          <p:cNvSpPr/>
          <p:nvPr userDrawn="1"/>
        </p:nvSpPr>
        <p:spPr>
          <a:xfrm>
            <a:off x="227836" y="6629400"/>
            <a:ext cx="11729459" cy="228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D046A3-BC5E-6526-A993-2CE3E53EC559}"/>
              </a:ext>
            </a:extLst>
          </p:cNvPr>
          <p:cNvSpPr/>
          <p:nvPr userDrawn="1"/>
        </p:nvSpPr>
        <p:spPr>
          <a:xfrm>
            <a:off x="-1528"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075668-864C-8E92-FB00-159A2988FB6C}"/>
              </a:ext>
            </a:extLst>
          </p:cNvPr>
          <p:cNvSpPr/>
          <p:nvPr userDrawn="1"/>
        </p:nvSpPr>
        <p:spPr>
          <a:xfrm>
            <a:off x="11957296" y="228600"/>
            <a:ext cx="228600"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23896466-1C2D-C41B-EB8B-774C45D964CA}"/>
              </a:ext>
            </a:extLst>
          </p:cNvPr>
          <p:cNvSpPr>
            <a:spLocks noGrp="1"/>
          </p:cNvSpPr>
          <p:nvPr>
            <p:ph type="body" idx="19"/>
          </p:nvPr>
        </p:nvSpPr>
        <p:spPr>
          <a:xfrm>
            <a:off x="685799" y="621791"/>
            <a:ext cx="10817352" cy="837548"/>
          </a:xfrm>
          <a:prstGeom prst="rect">
            <a:avLst/>
          </a:prstGeom>
        </p:spPr>
        <p:txBody>
          <a:bodyPr>
            <a:normAutofit/>
          </a:bodyPr>
          <a:lstStyle>
            <a:lvl1pPr marL="0" indent="0" algn="ctr">
              <a:buNone/>
              <a:defRPr sz="3500" b="0">
                <a:solidFill>
                  <a:schemeClr val="tx1"/>
                </a:solidFill>
                <a:latin typeface="Times New Roman" panose="02020603050405020304" pitchFamily="18" charset="0"/>
                <a:cs typeface="Times New Roman" panose="02020603050405020304" pitchFamily="18" charset="0"/>
              </a:defRPr>
            </a:lvl1pPr>
            <a:lvl2pPr marL="4763" indent="0">
              <a:buFontTx/>
              <a:buNone/>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System Font Regular"/>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ABC7616C-1210-B7E5-CC3B-2B605F5A7233}"/>
              </a:ext>
            </a:extLst>
          </p:cNvPr>
          <p:cNvSpPr>
            <a:spLocks noGrp="1"/>
          </p:cNvSpPr>
          <p:nvPr>
            <p:ph type="body" idx="22"/>
          </p:nvPr>
        </p:nvSpPr>
        <p:spPr>
          <a:xfrm>
            <a:off x="760361" y="3899259"/>
            <a:ext cx="10817352" cy="1711335"/>
          </a:xfrm>
          <a:prstGeom prst="rect">
            <a:avLst/>
          </a:prstGeom>
        </p:spPr>
        <p:txBody>
          <a:bodyPr>
            <a:normAutofit/>
          </a:bodyPr>
          <a:lstStyle>
            <a:lvl1pPr marL="0" indent="0">
              <a:buFont typeface="Arial" panose="020B0604020202020204" pitchFamily="34" charset="0"/>
              <a:buNone/>
              <a:defRPr sz="1600" b="1" i="0">
                <a:solidFill>
                  <a:schemeClr val="tx1"/>
                </a:solidFill>
                <a:latin typeface="Arial" panose="020B0604020202020204" pitchFamily="34" charset="0"/>
                <a:cs typeface="Arial" panose="020B0604020202020204" pitchFamily="34" charset="0"/>
              </a:defRPr>
            </a:lvl1pPr>
            <a:lvl2pPr marL="230188" indent="-225425">
              <a:buFont typeface="Arial" panose="020B0604020202020204" pitchFamily="34" charset="0"/>
              <a:buChar char="•"/>
              <a:tabLst/>
              <a:defRPr sz="1600">
                <a:solidFill>
                  <a:schemeClr val="tx1"/>
                </a:solidFill>
                <a:latin typeface="Arial" panose="020B0604020202020204" pitchFamily="34" charset="0"/>
                <a:cs typeface="Arial" panose="020B0604020202020204" pitchFamily="34" charset="0"/>
              </a:defRPr>
            </a:lvl2pPr>
            <a:lvl3pPr marL="461963" indent="-231775">
              <a:buFont typeface="Arial" panose="020B0604020202020204" pitchFamily="34" charset="0"/>
              <a:buChar char="•"/>
              <a:tabLst/>
              <a:defRPr sz="1400">
                <a:solidFill>
                  <a:schemeClr val="tx1"/>
                </a:solidFill>
                <a:latin typeface="Arial" panose="020B0604020202020204" pitchFamily="34" charset="0"/>
                <a:cs typeface="Arial" panose="020B0604020202020204" pitchFamily="34" charset="0"/>
              </a:defRPr>
            </a:lvl3pPr>
            <a:lvl4pPr marL="687388" indent="-225425">
              <a:buFont typeface="Arial" panose="020B0604020202020204" pitchFamily="34" charset="0"/>
              <a:buChar char="•"/>
              <a:tabLst/>
              <a:defRPr sz="1200">
                <a:solidFill>
                  <a:schemeClr val="tx1"/>
                </a:solidFill>
                <a:latin typeface="Arial" panose="020B0604020202020204" pitchFamily="34" charset="0"/>
                <a:cs typeface="Arial" panose="020B0604020202020204" pitchFamily="34" charset="0"/>
              </a:defRPr>
            </a:lvl4pPr>
            <a:lvl5pPr marL="2114550" indent="-285750">
              <a:buFont typeface="Arial" panose="020B0604020202020204" pitchFamily="34" charset="0"/>
              <a:buChar char="•"/>
              <a:defRPr sz="1600">
                <a:solidFill>
                  <a:schemeClr val="tx1"/>
                </a:solidFill>
                <a:latin typeface="Arial" panose="020B0604020202020204" pitchFamily="34" charset="0"/>
                <a:cs typeface="Arial" panose="020B0604020202020204" pitchFamily="34" charset="0"/>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Picture Placeholder 2">
            <a:extLst>
              <a:ext uri="{FF2B5EF4-FFF2-40B4-BE49-F238E27FC236}">
                <a16:creationId xmlns:a16="http://schemas.microsoft.com/office/drawing/2014/main" id="{DCD0C34B-5CCD-2F61-31BD-25DC3FAE901E}"/>
              </a:ext>
            </a:extLst>
          </p:cNvPr>
          <p:cNvSpPr>
            <a:spLocks noGrp="1"/>
          </p:cNvSpPr>
          <p:nvPr>
            <p:ph type="pic" idx="1"/>
          </p:nvPr>
        </p:nvSpPr>
        <p:spPr>
          <a:xfrm>
            <a:off x="760360" y="1643159"/>
            <a:ext cx="10817351" cy="2072282"/>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cxnSp>
        <p:nvCxnSpPr>
          <p:cNvPr id="2" name="Straight Connector 1">
            <a:extLst>
              <a:ext uri="{FF2B5EF4-FFF2-40B4-BE49-F238E27FC236}">
                <a16:creationId xmlns:a16="http://schemas.microsoft.com/office/drawing/2014/main" id="{5C49D3AB-AB50-B1B0-B04F-056E86AE896E}"/>
              </a:ext>
            </a:extLst>
          </p:cNvPr>
          <p:cNvCxnSpPr>
            <a:cxnSpLocks/>
          </p:cNvCxnSpPr>
          <p:nvPr userDrawn="1"/>
        </p:nvCxnSpPr>
        <p:spPr>
          <a:xfrm>
            <a:off x="458724" y="5751460"/>
            <a:ext cx="11274552" cy="0"/>
          </a:xfrm>
          <a:prstGeom prst="line">
            <a:avLst/>
          </a:pr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C3713A9-5856-4A20-7872-01F2BE4A6B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8724" y="5907415"/>
            <a:ext cx="1434876" cy="581124"/>
          </a:xfrm>
          <a:prstGeom prst="rect">
            <a:avLst/>
          </a:prstGeom>
        </p:spPr>
      </p:pic>
    </p:spTree>
    <p:extLst>
      <p:ext uri="{BB962C8B-B14F-4D97-AF65-F5344CB8AC3E}">
        <p14:creationId xmlns:p14="http://schemas.microsoft.com/office/powerpoint/2010/main" val="2124560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45079"/>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51" r:id="rId4"/>
    <p:sldLayoutId id="2147483652" r:id="rId5"/>
    <p:sldLayoutId id="2147483653" r:id="rId6"/>
    <p:sldLayoutId id="2147483667" r:id="rId7"/>
    <p:sldLayoutId id="2147483658" r:id="rId8"/>
    <p:sldLayoutId id="2147483659" r:id="rId9"/>
    <p:sldLayoutId id="2147483661" r:id="rId10"/>
    <p:sldLayoutId id="2147483665" r:id="rId11"/>
    <p:sldLayoutId id="2147483666" r:id="rId12"/>
    <p:sldLayoutId id="2147483668" r:id="rId13"/>
    <p:sldLayoutId id="2147483657" r:id="rId14"/>
    <p:sldLayoutId id="2147483654" r:id="rId15"/>
    <p:sldLayoutId id="2147483655" r:id="rId16"/>
    <p:sldLayoutId id="2147483662" r:id="rId17"/>
    <p:sldLayoutId id="214748366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7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13C5D13-FE10-925B-BFF9-E25A8A7F5974}"/>
              </a:ext>
            </a:extLst>
          </p:cNvPr>
          <p:cNvSpPr>
            <a:spLocks noGrp="1"/>
          </p:cNvSpPr>
          <p:nvPr>
            <p:ph type="body" idx="19"/>
          </p:nvPr>
        </p:nvSpPr>
        <p:spPr/>
        <p:txBody>
          <a:bodyPr>
            <a:normAutofit lnSpcReduction="10000"/>
          </a:bodyPr>
          <a:lstStyle/>
          <a:p>
            <a:pPr algn="ctr"/>
            <a:r>
              <a:rPr lang="en-US" dirty="0"/>
              <a:t>What is an Incentive System?</a:t>
            </a:r>
          </a:p>
        </p:txBody>
      </p:sp>
      <p:sp>
        <p:nvSpPr>
          <p:cNvPr id="7" name="Text Placeholder 6">
            <a:extLst>
              <a:ext uri="{FF2B5EF4-FFF2-40B4-BE49-F238E27FC236}">
                <a16:creationId xmlns:a16="http://schemas.microsoft.com/office/drawing/2014/main" id="{8BC69726-08F1-4560-D685-F2896BB5D3E2}"/>
              </a:ext>
            </a:extLst>
          </p:cNvPr>
          <p:cNvSpPr>
            <a:spLocks noGrp="1"/>
          </p:cNvSpPr>
          <p:nvPr>
            <p:ph type="body" idx="20"/>
          </p:nvPr>
        </p:nvSpPr>
        <p:spPr>
          <a:xfrm>
            <a:off x="685799" y="1983810"/>
            <a:ext cx="3346704" cy="681283"/>
          </a:xfrm>
          <a:solidFill>
            <a:schemeClr val="bg1">
              <a:lumMod val="75000"/>
            </a:schemeClr>
          </a:solidFill>
        </p:spPr>
        <p:txBody>
          <a:bodyPr anchor="ctr" anchorCtr="0"/>
          <a:lstStyle/>
          <a:p>
            <a:pPr algn="ctr"/>
            <a:r>
              <a:rPr lang="en-US" dirty="0">
                <a:solidFill>
                  <a:schemeClr val="bg1"/>
                </a:solidFill>
              </a:rPr>
              <a:t>Authority: Decision Rights</a:t>
            </a:r>
          </a:p>
        </p:txBody>
      </p:sp>
      <p:sp>
        <p:nvSpPr>
          <p:cNvPr id="5" name="Text Placeholder 4">
            <a:extLst>
              <a:ext uri="{FF2B5EF4-FFF2-40B4-BE49-F238E27FC236}">
                <a16:creationId xmlns:a16="http://schemas.microsoft.com/office/drawing/2014/main" id="{5033D147-C5B9-490F-BE88-8878A7A3CFC9}"/>
              </a:ext>
            </a:extLst>
          </p:cNvPr>
          <p:cNvSpPr>
            <a:spLocks noGrp="1"/>
          </p:cNvSpPr>
          <p:nvPr>
            <p:ph type="body" sz="half" idx="2"/>
          </p:nvPr>
        </p:nvSpPr>
        <p:spPr/>
        <p:txBody>
          <a:bodyPr anchor="ctr" anchorCtr="0"/>
          <a:lstStyle/>
          <a:p>
            <a:pPr algn="ctr"/>
            <a:r>
              <a:rPr lang="en-US" sz="2400" dirty="0">
                <a:latin typeface="+mj-lt"/>
                <a:ea typeface="+mj-ea"/>
                <a:cs typeface="+mj-cs"/>
              </a:rPr>
              <a:t>A</a:t>
            </a:r>
            <a:r>
              <a:rPr lang="en-US" sz="2400" kern="1200" dirty="0">
                <a:solidFill>
                  <a:schemeClr val="tx1"/>
                </a:solidFill>
                <a:latin typeface="+mj-lt"/>
                <a:ea typeface="+mj-ea"/>
                <a:cs typeface="+mj-cs"/>
              </a:rPr>
              <a:t>n incentive system </a:t>
            </a:r>
            <a:r>
              <a:rPr lang="en-US" sz="2400" i="1" kern="1200" dirty="0">
                <a:solidFill>
                  <a:schemeClr val="tx1"/>
                </a:solidFill>
                <a:latin typeface="+mj-lt"/>
                <a:ea typeface="+mj-ea"/>
                <a:cs typeface="+mj-cs"/>
              </a:rPr>
              <a:t>links</a:t>
            </a:r>
            <a:r>
              <a:rPr lang="en-US" sz="2400" kern="1200" dirty="0">
                <a:solidFill>
                  <a:schemeClr val="tx1"/>
                </a:solidFill>
                <a:latin typeface="+mj-lt"/>
                <a:ea typeface="+mj-ea"/>
                <a:cs typeface="+mj-cs"/>
              </a:rPr>
              <a:t> and </a:t>
            </a:r>
            <a:r>
              <a:rPr lang="en-US" sz="2400" i="1" kern="1200" dirty="0">
                <a:solidFill>
                  <a:schemeClr val="tx1"/>
                </a:solidFill>
                <a:latin typeface="+mj-lt"/>
                <a:ea typeface="+mj-ea"/>
                <a:cs typeface="+mj-cs"/>
              </a:rPr>
              <a:t>aligns</a:t>
            </a:r>
            <a:r>
              <a:rPr lang="en-US" sz="2400" kern="1200" dirty="0">
                <a:solidFill>
                  <a:schemeClr val="tx1"/>
                </a:solidFill>
                <a:latin typeface="+mj-lt"/>
                <a:ea typeface="+mj-ea"/>
                <a:cs typeface="+mj-cs"/>
              </a:rPr>
              <a:t>:  </a:t>
            </a:r>
            <a:r>
              <a:rPr lang="en-US" sz="2400" i="1" kern="1200" dirty="0">
                <a:solidFill>
                  <a:schemeClr val="tx1"/>
                </a:solidFill>
                <a:latin typeface="+mj-lt"/>
                <a:ea typeface="+mj-ea"/>
                <a:cs typeface="+mj-cs"/>
              </a:rPr>
              <a:t>authority</a:t>
            </a:r>
            <a:r>
              <a:rPr lang="en-US" sz="2400" kern="1200" dirty="0">
                <a:solidFill>
                  <a:schemeClr val="tx1"/>
                </a:solidFill>
                <a:latin typeface="+mj-lt"/>
                <a:ea typeface="+mj-ea"/>
                <a:cs typeface="+mj-cs"/>
              </a:rPr>
              <a:t> and </a:t>
            </a:r>
            <a:r>
              <a:rPr lang="en-US" sz="2400" i="1" kern="1200" dirty="0">
                <a:solidFill>
                  <a:schemeClr val="tx1"/>
                </a:solidFill>
                <a:latin typeface="+mj-lt"/>
                <a:ea typeface="+mj-ea"/>
                <a:cs typeface="+mj-cs"/>
              </a:rPr>
              <a:t>accountability</a:t>
            </a:r>
            <a:endParaRPr lang="en-US" sz="2400" i="1" dirty="0"/>
          </a:p>
        </p:txBody>
      </p:sp>
      <p:sp>
        <p:nvSpPr>
          <p:cNvPr id="8" name="Text Placeholder 7">
            <a:extLst>
              <a:ext uri="{FF2B5EF4-FFF2-40B4-BE49-F238E27FC236}">
                <a16:creationId xmlns:a16="http://schemas.microsoft.com/office/drawing/2014/main" id="{035065E7-0175-CE59-B895-0671C56CB08A}"/>
              </a:ext>
            </a:extLst>
          </p:cNvPr>
          <p:cNvSpPr>
            <a:spLocks noGrp="1"/>
          </p:cNvSpPr>
          <p:nvPr>
            <p:ph type="body" idx="21"/>
          </p:nvPr>
        </p:nvSpPr>
        <p:spPr>
          <a:xfrm>
            <a:off x="4415843" y="1977709"/>
            <a:ext cx="3347345" cy="685800"/>
          </a:xfrm>
          <a:solidFill>
            <a:schemeClr val="bg1">
              <a:lumMod val="75000"/>
            </a:schemeClr>
          </a:solidFill>
        </p:spPr>
        <p:txBody>
          <a:bodyPr anchor="ctr" anchorCtr="0"/>
          <a:lstStyle/>
          <a:p>
            <a:pPr algn="ctr"/>
            <a:r>
              <a:rPr lang="en-US" dirty="0">
                <a:solidFill>
                  <a:schemeClr val="bg1"/>
                </a:solidFill>
              </a:rPr>
              <a:t>Performance Measurement</a:t>
            </a:r>
          </a:p>
        </p:txBody>
      </p:sp>
      <p:sp>
        <p:nvSpPr>
          <p:cNvPr id="9" name="Text Placeholder 8">
            <a:extLst>
              <a:ext uri="{FF2B5EF4-FFF2-40B4-BE49-F238E27FC236}">
                <a16:creationId xmlns:a16="http://schemas.microsoft.com/office/drawing/2014/main" id="{54430D61-FC9C-E149-CB91-2396B0DA75AE}"/>
              </a:ext>
            </a:extLst>
          </p:cNvPr>
          <p:cNvSpPr>
            <a:spLocks noGrp="1"/>
          </p:cNvSpPr>
          <p:nvPr>
            <p:ph type="body" idx="22"/>
          </p:nvPr>
        </p:nvSpPr>
        <p:spPr>
          <a:xfrm>
            <a:off x="8146528" y="1977710"/>
            <a:ext cx="3346704" cy="685800"/>
          </a:xfrm>
          <a:solidFill>
            <a:schemeClr val="bg1">
              <a:lumMod val="75000"/>
            </a:schemeClr>
          </a:solidFill>
        </p:spPr>
        <p:txBody>
          <a:bodyPr anchor="ctr" anchorCtr="0"/>
          <a:lstStyle/>
          <a:p>
            <a:pPr algn="ctr"/>
            <a:r>
              <a:rPr lang="en-US" dirty="0">
                <a:solidFill>
                  <a:schemeClr val="bg1"/>
                </a:solidFill>
              </a:rPr>
              <a:t>Accountability: Rewards and Punishments</a:t>
            </a:r>
          </a:p>
        </p:txBody>
      </p:sp>
      <p:sp>
        <p:nvSpPr>
          <p:cNvPr id="10" name="Text Placeholder 6">
            <a:extLst>
              <a:ext uri="{FF2B5EF4-FFF2-40B4-BE49-F238E27FC236}">
                <a16:creationId xmlns:a16="http://schemas.microsoft.com/office/drawing/2014/main" id="{EC135D5F-7F83-B971-E743-671464F25921}"/>
              </a:ext>
            </a:extLst>
          </p:cNvPr>
          <p:cNvSpPr txBox="1">
            <a:spLocks/>
          </p:cNvSpPr>
          <p:nvPr/>
        </p:nvSpPr>
        <p:spPr>
          <a:xfrm>
            <a:off x="685799" y="2801788"/>
            <a:ext cx="3346704" cy="6812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who should make decisions?</a:t>
            </a:r>
          </a:p>
        </p:txBody>
      </p:sp>
      <p:sp>
        <p:nvSpPr>
          <p:cNvPr id="11" name="Text Placeholder 7">
            <a:extLst>
              <a:ext uri="{FF2B5EF4-FFF2-40B4-BE49-F238E27FC236}">
                <a16:creationId xmlns:a16="http://schemas.microsoft.com/office/drawing/2014/main" id="{F9D65F88-213C-7CD5-A599-BDB5AB8631C3}"/>
              </a:ext>
            </a:extLst>
          </p:cNvPr>
          <p:cNvSpPr txBox="1">
            <a:spLocks/>
          </p:cNvSpPr>
          <p:nvPr/>
        </p:nvSpPr>
        <p:spPr>
          <a:xfrm>
            <a:off x="4415843" y="2795687"/>
            <a:ext cx="3347345" cy="685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objective</a:t>
            </a:r>
          </a:p>
          <a:p>
            <a:pPr marL="285750" indent="-285750" algn="ctr">
              <a:buFont typeface="Arial" panose="020B0604020202020204" pitchFamily="34" charset="0"/>
              <a:buChar char="•"/>
            </a:pPr>
            <a:r>
              <a:rPr lang="en-US" dirty="0"/>
              <a:t>subjective</a:t>
            </a:r>
          </a:p>
        </p:txBody>
      </p:sp>
      <p:sp>
        <p:nvSpPr>
          <p:cNvPr id="12" name="Text Placeholder 8">
            <a:extLst>
              <a:ext uri="{FF2B5EF4-FFF2-40B4-BE49-F238E27FC236}">
                <a16:creationId xmlns:a16="http://schemas.microsoft.com/office/drawing/2014/main" id="{82755022-3D8B-26BF-79EA-00B58DA53D39}"/>
              </a:ext>
            </a:extLst>
          </p:cNvPr>
          <p:cNvSpPr txBox="1">
            <a:spLocks/>
          </p:cNvSpPr>
          <p:nvPr/>
        </p:nvSpPr>
        <p:spPr>
          <a:xfrm>
            <a:off x="8146528" y="2795688"/>
            <a:ext cx="3346704" cy="68580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ctr">
              <a:buFont typeface="Arial" panose="020B0604020202020204" pitchFamily="34" charset="0"/>
              <a:buChar char="•"/>
            </a:pPr>
            <a:r>
              <a:rPr lang="en-US" dirty="0"/>
              <a:t>objective</a:t>
            </a:r>
          </a:p>
          <a:p>
            <a:pPr marL="285750" indent="-285750" algn="ctr">
              <a:buFont typeface="Arial" panose="020B0604020202020204" pitchFamily="34" charset="0"/>
              <a:buChar char="•"/>
            </a:pPr>
            <a:r>
              <a:rPr lang="en-US" dirty="0"/>
              <a:t>subjective</a:t>
            </a:r>
          </a:p>
        </p:txBody>
      </p:sp>
    </p:spTree>
    <p:extLst>
      <p:ext uri="{BB962C8B-B14F-4D97-AF65-F5344CB8AC3E}">
        <p14:creationId xmlns:p14="http://schemas.microsoft.com/office/powerpoint/2010/main" val="1154150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804B-51AA-2544-4E8C-A497A13E57ED}"/>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5DCFA615-4314-43CA-C687-F74546811A0E}"/>
              </a:ext>
            </a:extLst>
          </p:cNvPr>
          <p:cNvSpPr>
            <a:spLocks noGrp="1"/>
          </p:cNvSpPr>
          <p:nvPr>
            <p:ph type="subTitle" idx="1"/>
          </p:nvPr>
        </p:nvSpPr>
        <p:spPr>
          <a:xfrm>
            <a:off x="760361" y="1215960"/>
            <a:ext cx="10817352" cy="4394637"/>
          </a:xfrm>
        </p:spPr>
        <p:txBody>
          <a:bodyPr>
            <a:normAutofit/>
          </a:bodyPr>
          <a:lstStyle/>
          <a:p>
            <a:pPr marL="285750" indent="-285750">
              <a:buFont typeface="Arial" panose="020B0604020202020204" pitchFamily="34" charset="0"/>
              <a:buChar char="•"/>
            </a:pPr>
            <a:r>
              <a:rPr lang="en-US" dirty="0"/>
              <a:t>Financial Incentives:</a:t>
            </a:r>
            <a:br>
              <a:rPr lang="en-US" dirty="0"/>
            </a:br>
            <a:r>
              <a:rPr lang="en-US" dirty="0"/>
              <a:t>Bonuses, raises, profit-sharing.</a:t>
            </a:r>
          </a:p>
          <a:p>
            <a:pPr marL="285750" indent="-285750">
              <a:buFont typeface="Arial" panose="020B0604020202020204" pitchFamily="34" charset="0"/>
              <a:buChar char="•"/>
            </a:pPr>
            <a:r>
              <a:rPr lang="en-US" dirty="0"/>
              <a:t>Non-Financial Incentives:</a:t>
            </a:r>
            <a:br>
              <a:rPr lang="en-US" dirty="0"/>
            </a:br>
            <a:r>
              <a:rPr lang="en-US" dirty="0"/>
              <a:t>Recognition programs, gifts, travel, merchandise, experiences.</a:t>
            </a:r>
          </a:p>
          <a:p>
            <a:pPr marL="285750" indent="-285750">
              <a:buFont typeface="Arial" panose="020B0604020202020204" pitchFamily="34" charset="0"/>
              <a:buChar char="•"/>
            </a:pPr>
            <a:r>
              <a:rPr lang="en-US" dirty="0"/>
              <a:t>Career-Based Rewards: Promotions, professional development opportunities.</a:t>
            </a:r>
          </a:p>
          <a:p>
            <a:pPr marL="285750" indent="-285750">
              <a:buFont typeface="Arial" panose="020B0604020202020204" pitchFamily="34" charset="0"/>
              <a:buChar char="•"/>
            </a:pPr>
            <a:r>
              <a:rPr lang="en-US" dirty="0"/>
              <a:t>Wellness Incentives: Health programs, gym memberships, flexible working locations/hours.</a:t>
            </a:r>
          </a:p>
          <a:p>
            <a:pPr marL="0" indent="0">
              <a:buNone/>
            </a:pPr>
            <a:endParaRPr lang="en-US" dirty="0"/>
          </a:p>
        </p:txBody>
      </p:sp>
      <p:sp>
        <p:nvSpPr>
          <p:cNvPr id="3" name="Text Placeholder 2">
            <a:extLst>
              <a:ext uri="{FF2B5EF4-FFF2-40B4-BE49-F238E27FC236}">
                <a16:creationId xmlns:a16="http://schemas.microsoft.com/office/drawing/2014/main" id="{D2A28235-3D4A-0B5E-52F4-81EDE996E53A}"/>
              </a:ext>
            </a:extLst>
          </p:cNvPr>
          <p:cNvSpPr>
            <a:spLocks noGrp="1"/>
          </p:cNvSpPr>
          <p:nvPr>
            <p:ph type="body" idx="21"/>
          </p:nvPr>
        </p:nvSpPr>
        <p:spPr/>
        <p:txBody>
          <a:bodyPr>
            <a:normAutofit lnSpcReduction="10000"/>
          </a:bodyPr>
          <a:lstStyle/>
          <a:p>
            <a:r>
              <a:rPr lang="en-US" dirty="0"/>
              <a:t>Types of Incentives</a:t>
            </a:r>
          </a:p>
        </p:txBody>
      </p:sp>
    </p:spTree>
    <p:extLst>
      <p:ext uri="{BB962C8B-B14F-4D97-AF65-F5344CB8AC3E}">
        <p14:creationId xmlns:p14="http://schemas.microsoft.com/office/powerpoint/2010/main" val="223931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D08DB-7FA9-AFDF-A156-AA121EE89D4A}"/>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1776D70F-B351-19AF-E244-67E304069B0E}"/>
              </a:ext>
            </a:extLst>
          </p:cNvPr>
          <p:cNvSpPr>
            <a:spLocks noGrp="1"/>
          </p:cNvSpPr>
          <p:nvPr>
            <p:ph type="subTitle" idx="1"/>
          </p:nvPr>
        </p:nvSpPr>
        <p:spPr>
          <a:xfrm>
            <a:off x="760361" y="1215960"/>
            <a:ext cx="10817352" cy="4394637"/>
          </a:xfrm>
        </p:spPr>
        <p:txBody>
          <a:bodyPr>
            <a:normAutofit/>
          </a:bodyPr>
          <a:lstStyle/>
          <a:p>
            <a:pPr marL="285750" indent="-285750">
              <a:buFont typeface="Arial" panose="020B0604020202020204" pitchFamily="34" charset="0"/>
              <a:buChar char="•"/>
            </a:pPr>
            <a:r>
              <a:rPr lang="en-US" dirty="0"/>
              <a:t>Recognition &amp; Appreciation</a:t>
            </a:r>
          </a:p>
          <a:p>
            <a:pPr marL="285750" indent="-285750">
              <a:buFont typeface="Arial" panose="020B0604020202020204" pitchFamily="34" charset="0"/>
              <a:buChar char="•"/>
            </a:pPr>
            <a:r>
              <a:rPr lang="en-US" dirty="0"/>
              <a:t>Flexible Work Arrangements (place and hours of work, ability to leave for appointments, etc.)</a:t>
            </a:r>
          </a:p>
          <a:p>
            <a:pPr marL="285750" indent="-285750">
              <a:buFont typeface="Arial" panose="020B0604020202020204" pitchFamily="34" charset="0"/>
              <a:buChar char="•"/>
            </a:pPr>
            <a:r>
              <a:rPr lang="en-US" dirty="0"/>
              <a:t>Learning &amp; Development Opportunities</a:t>
            </a:r>
          </a:p>
          <a:p>
            <a:pPr marL="285750" indent="-285750">
              <a:buFont typeface="Arial" panose="020B0604020202020204" pitchFamily="34" charset="0"/>
              <a:buChar char="•"/>
            </a:pPr>
            <a:r>
              <a:rPr lang="en-US" dirty="0"/>
              <a:t>Greater Autonomy at Work</a:t>
            </a:r>
          </a:p>
          <a:p>
            <a:pPr marL="285750" indent="-285750">
              <a:buFont typeface="Arial" panose="020B0604020202020204" pitchFamily="34" charset="0"/>
              <a:buChar char="•"/>
            </a:pPr>
            <a:r>
              <a:rPr lang="en-US" dirty="0"/>
              <a:t>Choice of Assignments</a:t>
            </a:r>
          </a:p>
          <a:p>
            <a:pPr marL="285750" indent="-285750">
              <a:buFont typeface="Arial" panose="020B0604020202020204" pitchFamily="34" charset="0"/>
              <a:buChar char="•"/>
            </a:pPr>
            <a:r>
              <a:rPr lang="en-US" dirty="0"/>
              <a:t>Other?</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6CE1E65D-5DB5-D1FC-9D7A-AAFF8311C9BB}"/>
              </a:ext>
            </a:extLst>
          </p:cNvPr>
          <p:cNvSpPr>
            <a:spLocks noGrp="1"/>
          </p:cNvSpPr>
          <p:nvPr>
            <p:ph type="body" idx="21"/>
          </p:nvPr>
        </p:nvSpPr>
        <p:spPr/>
        <p:txBody>
          <a:bodyPr>
            <a:normAutofit lnSpcReduction="10000"/>
          </a:bodyPr>
          <a:lstStyle/>
          <a:p>
            <a:r>
              <a:rPr lang="en-US" dirty="0"/>
              <a:t>Intangible Non-Financial Rewards &amp; Incentives</a:t>
            </a:r>
          </a:p>
        </p:txBody>
      </p:sp>
    </p:spTree>
    <p:extLst>
      <p:ext uri="{BB962C8B-B14F-4D97-AF65-F5344CB8AC3E}">
        <p14:creationId xmlns:p14="http://schemas.microsoft.com/office/powerpoint/2010/main" val="3978032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E3A9-5291-5D04-640C-36D700183921}"/>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A6F6EC17-2063-D6A4-1CA6-9822EF2BDDA5}"/>
              </a:ext>
            </a:extLst>
          </p:cNvPr>
          <p:cNvSpPr>
            <a:spLocks noGrp="1"/>
          </p:cNvSpPr>
          <p:nvPr>
            <p:ph type="subTitle" idx="1"/>
          </p:nvPr>
        </p:nvSpPr>
        <p:spPr>
          <a:xfrm>
            <a:off x="760361" y="1215960"/>
            <a:ext cx="10817352" cy="4394637"/>
          </a:xfrm>
        </p:spPr>
        <p:txBody>
          <a:bodyPr>
            <a:normAutofit/>
          </a:bodyPr>
          <a:lstStyle/>
          <a:p>
            <a:pPr marL="285750" indent="-285750">
              <a:buFont typeface="Arial" panose="020B0604020202020204" pitchFamily="34" charset="0"/>
              <a:buChar char="•"/>
            </a:pPr>
            <a:r>
              <a:rPr lang="en-US" dirty="0"/>
              <a:t>Gift Cards/Certificates</a:t>
            </a:r>
          </a:p>
          <a:p>
            <a:pPr marL="285750" indent="-285750">
              <a:buFont typeface="Arial" panose="020B0604020202020204" pitchFamily="34" charset="0"/>
              <a:buChar char="•"/>
            </a:pPr>
            <a:r>
              <a:rPr lang="en-US" dirty="0"/>
              <a:t>Experiences</a:t>
            </a:r>
            <a:br>
              <a:rPr lang="en-US" dirty="0"/>
            </a:br>
            <a:r>
              <a:rPr lang="en-US" dirty="0"/>
              <a:t>(e.g., spa, dinner out for two)</a:t>
            </a:r>
          </a:p>
          <a:p>
            <a:pPr marL="285750" indent="-285750">
              <a:buFont typeface="Arial" panose="020B0604020202020204" pitchFamily="34" charset="0"/>
              <a:buChar char="•"/>
            </a:pPr>
            <a:r>
              <a:rPr lang="en-US" dirty="0"/>
              <a:t>Group Travel</a:t>
            </a:r>
            <a:br>
              <a:rPr lang="en-US" dirty="0"/>
            </a:br>
            <a:r>
              <a:rPr lang="en-US" dirty="0"/>
              <a:t>(normally with other high-performers and executives, includes business and leisure activities)</a:t>
            </a:r>
          </a:p>
          <a:p>
            <a:pPr marL="285750" indent="-285750">
              <a:buFont typeface="Arial" panose="020B0604020202020204" pitchFamily="34" charset="0"/>
              <a:buChar char="•"/>
            </a:pPr>
            <a:r>
              <a:rPr lang="en-US" dirty="0"/>
              <a:t>Merchandise</a:t>
            </a:r>
            <a:br>
              <a:rPr lang="en-US" dirty="0"/>
            </a:br>
            <a:r>
              <a:rPr lang="en-US" dirty="0"/>
              <a:t>(e.g., company swag, large screen TV)</a:t>
            </a:r>
          </a:p>
          <a:p>
            <a:pPr marL="285750" indent="-285750">
              <a:buFont typeface="Arial" panose="020B0604020202020204" pitchFamily="34" charset="0"/>
              <a:buChar char="•"/>
            </a:pPr>
            <a:r>
              <a:rPr lang="en-US" dirty="0"/>
              <a:t>Wellness related</a:t>
            </a:r>
            <a:br>
              <a:rPr lang="en-US" dirty="0"/>
            </a:br>
            <a:r>
              <a:rPr lang="en-US" dirty="0"/>
              <a:t>(e.g., Gym memberships)</a:t>
            </a:r>
          </a:p>
          <a:p>
            <a:pPr marL="285750" indent="-285750">
              <a:buFont typeface="Arial" panose="020B0604020202020204" pitchFamily="34" charset="0"/>
              <a:buChar char="•"/>
            </a:pPr>
            <a:r>
              <a:rPr lang="en-US" dirty="0"/>
              <a:t>Individual Travel</a:t>
            </a:r>
            <a:br>
              <a:rPr lang="en-US" dirty="0"/>
            </a:br>
            <a:r>
              <a:rPr lang="en-US" dirty="0"/>
              <a:t>(normally with partner, including flight, accommodation, allowances, etc.)</a:t>
            </a:r>
          </a:p>
          <a:p>
            <a:pPr marL="285750" indent="-285750">
              <a:buFont typeface="Arial" panose="020B0604020202020204" pitchFamily="34" charset="0"/>
              <a:buChar char="•"/>
            </a:pPr>
            <a:r>
              <a:rPr lang="en-US" dirty="0"/>
              <a:t>Other</a:t>
            </a:r>
          </a:p>
          <a:p>
            <a:pPr marL="0" indent="0">
              <a:buNone/>
            </a:pPr>
            <a:endParaRPr lang="en-US" dirty="0"/>
          </a:p>
        </p:txBody>
      </p:sp>
      <p:sp>
        <p:nvSpPr>
          <p:cNvPr id="3" name="Text Placeholder 2">
            <a:extLst>
              <a:ext uri="{FF2B5EF4-FFF2-40B4-BE49-F238E27FC236}">
                <a16:creationId xmlns:a16="http://schemas.microsoft.com/office/drawing/2014/main" id="{073BC49A-9080-78CD-D0A9-4FDBF0C6C487}"/>
              </a:ext>
            </a:extLst>
          </p:cNvPr>
          <p:cNvSpPr>
            <a:spLocks noGrp="1"/>
          </p:cNvSpPr>
          <p:nvPr>
            <p:ph type="body" idx="21"/>
          </p:nvPr>
        </p:nvSpPr>
        <p:spPr/>
        <p:txBody>
          <a:bodyPr>
            <a:normAutofit lnSpcReduction="10000"/>
          </a:bodyPr>
          <a:lstStyle/>
          <a:p>
            <a:r>
              <a:rPr lang="en-US" dirty="0"/>
              <a:t>Tangible Non-Financial Rewards &amp; Incentives</a:t>
            </a:r>
          </a:p>
        </p:txBody>
      </p:sp>
    </p:spTree>
    <p:extLst>
      <p:ext uri="{BB962C8B-B14F-4D97-AF65-F5344CB8AC3E}">
        <p14:creationId xmlns:p14="http://schemas.microsoft.com/office/powerpoint/2010/main" val="616252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91131-75C1-9772-4B05-BF50C089F3C2}"/>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A6904AF3-041A-B045-169C-2F82F4951221}"/>
              </a:ext>
            </a:extLst>
          </p:cNvPr>
          <p:cNvSpPr>
            <a:spLocks noGrp="1"/>
          </p:cNvSpPr>
          <p:nvPr>
            <p:ph type="subTitle" idx="1"/>
          </p:nvPr>
        </p:nvSpPr>
        <p:spPr>
          <a:xfrm>
            <a:off x="760361" y="1215960"/>
            <a:ext cx="10817352" cy="4394637"/>
          </a:xfrm>
        </p:spPr>
        <p:txBody>
          <a:bodyPr>
            <a:normAutofit/>
          </a:bodyPr>
          <a:lstStyle/>
          <a:p>
            <a:pPr marL="342900" indent="-342900">
              <a:buFont typeface="+mj-lt"/>
              <a:buAutoNum type="arabicPeriod"/>
            </a:pPr>
            <a:r>
              <a:rPr lang="en-US" dirty="0"/>
              <a:t>Recognition and Appreciation </a:t>
            </a:r>
          </a:p>
          <a:p>
            <a:pPr marL="342900" indent="-342900">
              <a:buFont typeface="+mj-lt"/>
              <a:buAutoNum type="arabicPeriod"/>
            </a:pPr>
            <a:r>
              <a:rPr lang="en-US" dirty="0"/>
              <a:t>Motivation and Productivity</a:t>
            </a:r>
          </a:p>
          <a:p>
            <a:pPr marL="342900" indent="-342900">
              <a:buFont typeface="+mj-lt"/>
              <a:buAutoNum type="arabicPeriod"/>
            </a:pPr>
            <a:r>
              <a:rPr lang="en-US" dirty="0"/>
              <a:t>Employee Engagement</a:t>
            </a:r>
          </a:p>
          <a:p>
            <a:pPr marL="0" indent="0">
              <a:buNone/>
            </a:pPr>
            <a:endParaRPr lang="en-US" dirty="0"/>
          </a:p>
          <a:p>
            <a:pPr marL="0" indent="0">
              <a:buNone/>
            </a:pPr>
            <a:r>
              <a:rPr lang="en-US" sz="2400" dirty="0"/>
              <a:t>Can you think of at least three more?</a:t>
            </a:r>
          </a:p>
        </p:txBody>
      </p:sp>
      <p:sp>
        <p:nvSpPr>
          <p:cNvPr id="3" name="Text Placeholder 2">
            <a:extLst>
              <a:ext uri="{FF2B5EF4-FFF2-40B4-BE49-F238E27FC236}">
                <a16:creationId xmlns:a16="http://schemas.microsoft.com/office/drawing/2014/main" id="{EF1905A5-D04D-3BB0-D5B2-85DEA86446D6}"/>
              </a:ext>
            </a:extLst>
          </p:cNvPr>
          <p:cNvSpPr>
            <a:spLocks noGrp="1"/>
          </p:cNvSpPr>
          <p:nvPr>
            <p:ph type="body" idx="21"/>
          </p:nvPr>
        </p:nvSpPr>
        <p:spPr/>
        <p:txBody>
          <a:bodyPr>
            <a:normAutofit lnSpcReduction="10000"/>
          </a:bodyPr>
          <a:lstStyle/>
          <a:p>
            <a:r>
              <a:rPr lang="en-US" dirty="0"/>
              <a:t>Why are Incentives &amp; Rewards Needed?</a:t>
            </a:r>
          </a:p>
        </p:txBody>
      </p:sp>
    </p:spTree>
    <p:extLst>
      <p:ext uri="{BB962C8B-B14F-4D97-AF65-F5344CB8AC3E}">
        <p14:creationId xmlns:p14="http://schemas.microsoft.com/office/powerpoint/2010/main" val="88972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DB220-01BB-8B42-E51C-A8D4336BC7E0}"/>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121F5B07-A6D2-FE9E-08A5-3CF0A890061E}"/>
              </a:ext>
            </a:extLst>
          </p:cNvPr>
          <p:cNvSpPr>
            <a:spLocks noGrp="1"/>
          </p:cNvSpPr>
          <p:nvPr>
            <p:ph type="subTitle" idx="1"/>
          </p:nvPr>
        </p:nvSpPr>
        <p:spPr>
          <a:xfrm>
            <a:off x="760361" y="1215960"/>
            <a:ext cx="10817352" cy="4394637"/>
          </a:xfrm>
        </p:spPr>
        <p:txBody>
          <a:bodyPr>
            <a:normAutofit/>
          </a:bodyPr>
          <a:lstStyle/>
          <a:p>
            <a:pPr marL="342900" indent="-342900">
              <a:buFont typeface="+mj-lt"/>
              <a:buAutoNum type="arabicPeriod"/>
            </a:pPr>
            <a:r>
              <a:rPr lang="en-US" dirty="0"/>
              <a:t>Flexible, not fixed, can be used in small or larger amounts throughout the year</a:t>
            </a:r>
          </a:p>
          <a:p>
            <a:pPr marL="342900" indent="-342900">
              <a:buFont typeface="+mj-lt"/>
              <a:buAutoNum type="arabicPeriod"/>
            </a:pPr>
            <a:r>
              <a:rPr lang="en-US" dirty="0"/>
              <a:t>Can be personalized and offer more public recognition</a:t>
            </a:r>
          </a:p>
          <a:p>
            <a:pPr marL="342900" indent="-342900">
              <a:buFont typeface="+mj-lt"/>
              <a:buAutoNum type="arabicPeriod"/>
            </a:pPr>
            <a:r>
              <a:rPr lang="en-US" dirty="0"/>
              <a:t>May reinforce company culture more than financial rewards?</a:t>
            </a:r>
          </a:p>
          <a:p>
            <a:pPr marL="0" indent="0">
              <a:buNone/>
            </a:pPr>
            <a:endParaRPr lang="en-US" dirty="0"/>
          </a:p>
          <a:p>
            <a:pPr marL="0" indent="0">
              <a:buNone/>
            </a:pPr>
            <a:r>
              <a:rPr lang="en-US" sz="2400" dirty="0"/>
              <a:t>Can you think of at least three more?</a:t>
            </a:r>
          </a:p>
        </p:txBody>
      </p:sp>
      <p:sp>
        <p:nvSpPr>
          <p:cNvPr id="3" name="Text Placeholder 2">
            <a:extLst>
              <a:ext uri="{FF2B5EF4-FFF2-40B4-BE49-F238E27FC236}">
                <a16:creationId xmlns:a16="http://schemas.microsoft.com/office/drawing/2014/main" id="{C2E90BFE-03B9-4E03-999A-E545F5C6D05B}"/>
              </a:ext>
            </a:extLst>
          </p:cNvPr>
          <p:cNvSpPr>
            <a:spLocks noGrp="1"/>
          </p:cNvSpPr>
          <p:nvPr>
            <p:ph type="body" idx="21"/>
          </p:nvPr>
        </p:nvSpPr>
        <p:spPr/>
        <p:txBody>
          <a:bodyPr>
            <a:normAutofit lnSpcReduction="10000"/>
          </a:bodyPr>
          <a:lstStyle/>
          <a:p>
            <a:r>
              <a:rPr lang="en-US" dirty="0"/>
              <a:t>Why are Non-Financial Incentives &amp; Rewards Needed?</a:t>
            </a:r>
          </a:p>
        </p:txBody>
      </p:sp>
    </p:spTree>
    <p:extLst>
      <p:ext uri="{BB962C8B-B14F-4D97-AF65-F5344CB8AC3E}">
        <p14:creationId xmlns:p14="http://schemas.microsoft.com/office/powerpoint/2010/main" val="842572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F1AA5-BF76-114F-408C-218DD8A53E5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C87A3B-76C9-8C1B-0D86-3B4B0DE9FA1A}"/>
              </a:ext>
            </a:extLst>
          </p:cNvPr>
          <p:cNvSpPr>
            <a:spLocks noGrp="1"/>
          </p:cNvSpPr>
          <p:nvPr>
            <p:ph type="body" idx="21"/>
          </p:nvPr>
        </p:nvSpPr>
        <p:spPr>
          <a:xfrm>
            <a:off x="760361" y="618667"/>
            <a:ext cx="10817352" cy="1097280"/>
          </a:xfrm>
        </p:spPr>
        <p:txBody>
          <a:bodyPr>
            <a:normAutofit/>
          </a:bodyPr>
          <a:lstStyle/>
          <a:p>
            <a:r>
              <a:rPr lang="en-US" dirty="0"/>
              <a:t>The Importance of Non-Financial Tangible Rewards</a:t>
            </a:r>
            <a:br>
              <a:rPr lang="en-US" dirty="0"/>
            </a:br>
            <a:r>
              <a:rPr lang="en-US" dirty="0"/>
              <a:t>in the Workplace</a:t>
            </a:r>
          </a:p>
        </p:txBody>
      </p:sp>
      <p:sp>
        <p:nvSpPr>
          <p:cNvPr id="2" name="Subtitle 12">
            <a:extLst>
              <a:ext uri="{FF2B5EF4-FFF2-40B4-BE49-F238E27FC236}">
                <a16:creationId xmlns:a16="http://schemas.microsoft.com/office/drawing/2014/main" id="{B78356CD-264D-70C0-7571-35314142CDEC}"/>
              </a:ext>
            </a:extLst>
          </p:cNvPr>
          <p:cNvSpPr txBox="1">
            <a:spLocks/>
          </p:cNvSpPr>
          <p:nvPr/>
        </p:nvSpPr>
        <p:spPr>
          <a:xfrm>
            <a:off x="760361" y="1763099"/>
            <a:ext cx="10817352" cy="3878940"/>
          </a:xfrm>
          <a:prstGeom prst="rect">
            <a:avLst/>
          </a:prstGeom>
        </p:spPr>
        <p:txBody>
          <a:bodyPr>
            <a:normAutofit/>
          </a:bodyPr>
          <a:lstStyle>
            <a:lvl1pPr marL="285750" indent="-285750" algn="l" defTabSz="914400" rtl="0" eaLnBrk="1" latinLnBrk="0" hangingPunct="1">
              <a:lnSpc>
                <a:spcPct val="90000"/>
              </a:lnSpc>
              <a:spcBef>
                <a:spcPts val="1000"/>
              </a:spcBef>
              <a:buFont typeface="Arial" panose="020B0604020202020204" pitchFamily="34" charset="0"/>
              <a:buChar char="•"/>
              <a:defRPr sz="176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To motivate and direct employees towards the achievement of personal,</a:t>
            </a:r>
            <a:br>
              <a:rPr lang="en-US" dirty="0"/>
            </a:br>
            <a:r>
              <a:rPr lang="en-US" dirty="0"/>
              <a:t>team and organizational objectives </a:t>
            </a:r>
          </a:p>
          <a:p>
            <a:r>
              <a:rPr lang="en-US" dirty="0"/>
              <a:t>To align employee efforts with the organization’s priorities</a:t>
            </a:r>
          </a:p>
          <a:p>
            <a:r>
              <a:rPr lang="en-US" dirty="0"/>
              <a:t>To recognize outstanding performance and outcomes throughout the year</a:t>
            </a:r>
          </a:p>
          <a:p>
            <a:r>
              <a:rPr lang="en-US" dirty="0"/>
              <a:t>To Encourage Needed Reskilling and Upskilling</a:t>
            </a:r>
          </a:p>
        </p:txBody>
      </p:sp>
    </p:spTree>
    <p:extLst>
      <p:ext uri="{BB962C8B-B14F-4D97-AF65-F5344CB8AC3E}">
        <p14:creationId xmlns:p14="http://schemas.microsoft.com/office/powerpoint/2010/main" val="317675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4044D5-64A6-34F3-77A1-5A6F8B8AA497}"/>
              </a:ext>
            </a:extLst>
          </p:cNvPr>
          <p:cNvSpPr>
            <a:spLocks noGrp="1"/>
          </p:cNvSpPr>
          <p:nvPr>
            <p:ph type="ctrTitle"/>
          </p:nvPr>
        </p:nvSpPr>
        <p:spPr/>
        <p:txBody>
          <a:bodyPr/>
          <a:lstStyle/>
          <a:p>
            <a:r>
              <a:rPr lang="en-US" sz="6000" dirty="0"/>
              <a:t>The Softer Rewards of Work</a:t>
            </a:r>
            <a:endParaRPr lang="en-US" dirty="0"/>
          </a:p>
        </p:txBody>
      </p:sp>
      <p:sp>
        <p:nvSpPr>
          <p:cNvPr id="8" name="Subtitle 7">
            <a:extLst>
              <a:ext uri="{FF2B5EF4-FFF2-40B4-BE49-F238E27FC236}">
                <a16:creationId xmlns:a16="http://schemas.microsoft.com/office/drawing/2014/main" id="{ED9B7783-7B61-EC78-7BC1-D05E4BEADC2D}"/>
              </a:ext>
            </a:extLst>
          </p:cNvPr>
          <p:cNvSpPr>
            <a:spLocks noGrp="1"/>
          </p:cNvSpPr>
          <p:nvPr>
            <p:ph type="subTitle" idx="1"/>
          </p:nvPr>
        </p:nvSpPr>
        <p:spPr/>
        <p:txBody>
          <a:bodyPr/>
          <a:lstStyle/>
          <a:p>
            <a:r>
              <a:rPr lang="en-US" sz="2200" dirty="0"/>
              <a:t>“I think done right, non-cash rewards are a great fit for the big movement toward the softer benefits of working in an organization. They are more feeling driven than performance driven. As the research demonstrates, the more an employee feels valued, the more they demonstrate citizenship behaviors.”</a:t>
            </a:r>
          </a:p>
          <a:p>
            <a:r>
              <a:rPr lang="en-US" sz="2000" b="0" dirty="0"/>
              <a:t>– Scott Jeffrey, Management Professor,</a:t>
            </a:r>
            <a:br>
              <a:rPr lang="en-US" sz="2000" b="0" dirty="0"/>
            </a:br>
            <a:r>
              <a:rPr lang="en-US" sz="2000" b="0" dirty="0"/>
              <a:t>Monmouth University </a:t>
            </a:r>
          </a:p>
        </p:txBody>
      </p:sp>
    </p:spTree>
    <p:extLst>
      <p:ext uri="{BB962C8B-B14F-4D97-AF65-F5344CB8AC3E}">
        <p14:creationId xmlns:p14="http://schemas.microsoft.com/office/powerpoint/2010/main" val="3678748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E4C96-C016-DE91-4414-B2686D09C78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83B1B24-806C-730A-51A9-0EFDAF043E70}"/>
              </a:ext>
            </a:extLst>
          </p:cNvPr>
          <p:cNvSpPr>
            <a:spLocks noGrp="1"/>
          </p:cNvSpPr>
          <p:nvPr>
            <p:ph type="ctrTitle"/>
          </p:nvPr>
        </p:nvSpPr>
        <p:spPr/>
        <p:txBody>
          <a:bodyPr/>
          <a:lstStyle/>
          <a:p>
            <a:r>
              <a:rPr lang="en-US" sz="6000" dirty="0"/>
              <a:t>The Softer Rewards of Work</a:t>
            </a:r>
            <a:endParaRPr lang="en-US" dirty="0"/>
          </a:p>
        </p:txBody>
      </p:sp>
      <p:sp>
        <p:nvSpPr>
          <p:cNvPr id="8" name="Subtitle 7">
            <a:extLst>
              <a:ext uri="{FF2B5EF4-FFF2-40B4-BE49-F238E27FC236}">
                <a16:creationId xmlns:a16="http://schemas.microsoft.com/office/drawing/2014/main" id="{3EA51D5E-EB39-FE5E-4650-55660C383BB5}"/>
              </a:ext>
            </a:extLst>
          </p:cNvPr>
          <p:cNvSpPr>
            <a:spLocks noGrp="1"/>
          </p:cNvSpPr>
          <p:nvPr>
            <p:ph type="subTitle" idx="1"/>
          </p:nvPr>
        </p:nvSpPr>
        <p:spPr/>
        <p:txBody>
          <a:bodyPr/>
          <a:lstStyle/>
          <a:p>
            <a:r>
              <a:rPr lang="en-US" sz="2200" dirty="0"/>
              <a:t>“From the leadership point of view today, organizations that do not pay sufficient attention to people and the deep sentiments and relationships connecting them are consistently less successful than those that do.”</a:t>
            </a:r>
          </a:p>
          <a:p>
            <a:r>
              <a:rPr lang="en-US" sz="2000" b="0" dirty="0"/>
              <a:t>– Jeffrey Sonnenfeld, Professor of Management,</a:t>
            </a:r>
            <a:br>
              <a:rPr lang="en-US" sz="2000" b="0" dirty="0"/>
            </a:br>
            <a:r>
              <a:rPr lang="en-US" sz="2000" b="0" dirty="0"/>
              <a:t>Emory, Harvard and Yale Business Schools, 1985</a:t>
            </a:r>
          </a:p>
        </p:txBody>
      </p:sp>
    </p:spTree>
    <p:extLst>
      <p:ext uri="{BB962C8B-B14F-4D97-AF65-F5344CB8AC3E}">
        <p14:creationId xmlns:p14="http://schemas.microsoft.com/office/powerpoint/2010/main" val="1313259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F695F2-529D-6E9C-861A-EBABBD6C06AB}"/>
              </a:ext>
            </a:extLst>
          </p:cNvPr>
          <p:cNvSpPr>
            <a:spLocks noGrp="1"/>
          </p:cNvSpPr>
          <p:nvPr>
            <p:ph type="ctrTitle"/>
          </p:nvPr>
        </p:nvSpPr>
        <p:spPr/>
        <p:txBody>
          <a:bodyPr/>
          <a:lstStyle/>
          <a:p>
            <a:r>
              <a:rPr lang="en-US" dirty="0"/>
              <a:t>The Psychology of Motivation</a:t>
            </a:r>
          </a:p>
        </p:txBody>
      </p:sp>
    </p:spTree>
    <p:extLst>
      <p:ext uri="{BB962C8B-B14F-4D97-AF65-F5344CB8AC3E}">
        <p14:creationId xmlns:p14="http://schemas.microsoft.com/office/powerpoint/2010/main" val="482142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BC7A-E9A5-054B-0D27-B256379B45D3}"/>
              </a:ext>
            </a:extLst>
          </p:cNvPr>
          <p:cNvSpPr>
            <a:spLocks noGrp="1"/>
          </p:cNvSpPr>
          <p:nvPr>
            <p:ph type="ctrTitle"/>
          </p:nvPr>
        </p:nvSpPr>
        <p:spPr/>
        <p:txBody>
          <a:bodyPr/>
          <a:lstStyle/>
          <a:p>
            <a:r>
              <a:rPr lang="en-US" sz="6000" dirty="0"/>
              <a:t>The Importance of Incentives &amp; Rewards @Work</a:t>
            </a:r>
            <a:endParaRPr lang="en-US" dirty="0"/>
          </a:p>
        </p:txBody>
      </p:sp>
      <p:sp>
        <p:nvSpPr>
          <p:cNvPr id="3" name="Subtitle 2">
            <a:extLst>
              <a:ext uri="{FF2B5EF4-FFF2-40B4-BE49-F238E27FC236}">
                <a16:creationId xmlns:a16="http://schemas.microsoft.com/office/drawing/2014/main" id="{880E5EA1-8C7E-FC09-138F-F63F77103D5D}"/>
              </a:ext>
            </a:extLst>
          </p:cNvPr>
          <p:cNvSpPr>
            <a:spLocks noGrp="1"/>
          </p:cNvSpPr>
          <p:nvPr>
            <p:ph type="subTitle" idx="1"/>
          </p:nvPr>
        </p:nvSpPr>
        <p:spPr/>
        <p:txBody>
          <a:bodyPr/>
          <a:lstStyle/>
          <a:p>
            <a:r>
              <a:rPr lang="en-US" sz="2400" dirty="0"/>
              <a:t>For Colleges and Universities</a:t>
            </a:r>
          </a:p>
          <a:p>
            <a:endParaRPr lang="en-US" dirty="0"/>
          </a:p>
        </p:txBody>
      </p:sp>
    </p:spTree>
    <p:extLst>
      <p:ext uri="{BB962C8B-B14F-4D97-AF65-F5344CB8AC3E}">
        <p14:creationId xmlns:p14="http://schemas.microsoft.com/office/powerpoint/2010/main" val="334166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93C17BC-29EB-41C7-83AD-3573E68AF6F3}"/>
              </a:ext>
            </a:extLst>
          </p:cNvPr>
          <p:cNvSpPr>
            <a:spLocks noGrp="1"/>
          </p:cNvSpPr>
          <p:nvPr>
            <p:ph type="body" idx="19"/>
          </p:nvPr>
        </p:nvSpPr>
        <p:spPr/>
        <p:txBody>
          <a:bodyPr>
            <a:normAutofit fontScale="92500" lnSpcReduction="20000"/>
          </a:bodyPr>
          <a:lstStyle/>
          <a:p>
            <a:r>
              <a:rPr lang="en-US" dirty="0"/>
              <a:t>What is Your Favorite Theory of Human Motivation?</a:t>
            </a:r>
            <a:br>
              <a:rPr lang="en-US" dirty="0"/>
            </a:br>
            <a:r>
              <a:rPr lang="en-US" dirty="0"/>
              <a:t>Maslow, Hertzberg?</a:t>
            </a:r>
          </a:p>
        </p:txBody>
      </p:sp>
      <p:pic>
        <p:nvPicPr>
          <p:cNvPr id="13" name="Picture Placeholder 12" descr="A pyramid of maslows with text&#10;&#10;Description automatically generated with medium confidence">
            <a:extLst>
              <a:ext uri="{FF2B5EF4-FFF2-40B4-BE49-F238E27FC236}">
                <a16:creationId xmlns:a16="http://schemas.microsoft.com/office/drawing/2014/main" id="{73E7EFF6-E5FB-233C-A4E7-B00BF6A866EA}"/>
              </a:ext>
            </a:extLst>
          </p:cNvPr>
          <p:cNvPicPr>
            <a:picLocks noGrp="1" noChangeAspect="1"/>
          </p:cNvPicPr>
          <p:nvPr>
            <p:ph type="pic" idx="1"/>
          </p:nvPr>
        </p:nvPicPr>
        <p:blipFill rotWithShape="1">
          <a:blip r:embed="rId2"/>
          <a:srcRect l="-10594" r="-10594"/>
          <a:stretch/>
        </p:blipFill>
        <p:spPr/>
      </p:pic>
      <p:sp>
        <p:nvSpPr>
          <p:cNvPr id="9" name="Text Placeholder 8">
            <a:extLst>
              <a:ext uri="{FF2B5EF4-FFF2-40B4-BE49-F238E27FC236}">
                <a16:creationId xmlns:a16="http://schemas.microsoft.com/office/drawing/2014/main" id="{7FA755FF-AFF9-4FD7-86B5-0719E5BD3040}"/>
              </a:ext>
            </a:extLst>
          </p:cNvPr>
          <p:cNvSpPr>
            <a:spLocks noGrp="1"/>
          </p:cNvSpPr>
          <p:nvPr>
            <p:ph type="body" idx="22"/>
          </p:nvPr>
        </p:nvSpPr>
        <p:spPr/>
        <p:txBody>
          <a:bodyPr/>
          <a:lstStyle/>
          <a:p>
            <a:pPr algn="ctr"/>
            <a:r>
              <a:rPr lang="en-US" dirty="0"/>
              <a:t>Maslow</a:t>
            </a:r>
          </a:p>
        </p:txBody>
      </p:sp>
      <p:sp>
        <p:nvSpPr>
          <p:cNvPr id="11" name="Text Placeholder 10">
            <a:extLst>
              <a:ext uri="{FF2B5EF4-FFF2-40B4-BE49-F238E27FC236}">
                <a16:creationId xmlns:a16="http://schemas.microsoft.com/office/drawing/2014/main" id="{11B4E0F4-B72C-85A4-6140-E443EDC90452}"/>
              </a:ext>
            </a:extLst>
          </p:cNvPr>
          <p:cNvSpPr>
            <a:spLocks noGrp="1"/>
          </p:cNvSpPr>
          <p:nvPr>
            <p:ph type="body" idx="24"/>
          </p:nvPr>
        </p:nvSpPr>
        <p:spPr/>
        <p:txBody>
          <a:bodyPr/>
          <a:lstStyle/>
          <a:p>
            <a:pPr algn="ctr"/>
            <a:r>
              <a:rPr lang="en-US" dirty="0"/>
              <a:t>Hertzberg</a:t>
            </a:r>
          </a:p>
        </p:txBody>
      </p:sp>
      <p:pic>
        <p:nvPicPr>
          <p:cNvPr id="15" name="Picture Placeholder 14" descr="A diagram of a job satisfaction&#10;&#10;Description automatically generated">
            <a:extLst>
              <a:ext uri="{FF2B5EF4-FFF2-40B4-BE49-F238E27FC236}">
                <a16:creationId xmlns:a16="http://schemas.microsoft.com/office/drawing/2014/main" id="{CE570F50-5400-D1CC-FCB8-05FEFFCBD650}"/>
              </a:ext>
            </a:extLst>
          </p:cNvPr>
          <p:cNvPicPr preferRelativeResize="0">
            <a:picLocks noGrp="1"/>
          </p:cNvPicPr>
          <p:nvPr>
            <p:ph type="pic" idx="25"/>
          </p:nvPr>
        </p:nvPicPr>
        <p:blipFill rotWithShape="1">
          <a:blip r:embed="rId3"/>
          <a:srcRect l="-21551" r="-21551"/>
          <a:stretch/>
        </p:blipFill>
        <p:spPr>
          <a:prstGeom prst="rect">
            <a:avLst/>
          </a:prstGeom>
        </p:spPr>
      </p:pic>
    </p:spTree>
    <p:extLst>
      <p:ext uri="{BB962C8B-B14F-4D97-AF65-F5344CB8AC3E}">
        <p14:creationId xmlns:p14="http://schemas.microsoft.com/office/powerpoint/2010/main" val="3847556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6DD9F-8800-D021-DDE7-E2F5AF81744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D003422-0ABE-277B-516A-9C022D360B22}"/>
              </a:ext>
            </a:extLst>
          </p:cNvPr>
          <p:cNvSpPr>
            <a:spLocks noGrp="1"/>
          </p:cNvSpPr>
          <p:nvPr>
            <p:ph type="body" idx="19"/>
          </p:nvPr>
        </p:nvSpPr>
        <p:spPr/>
        <p:txBody>
          <a:bodyPr>
            <a:normAutofit/>
          </a:bodyPr>
          <a:lstStyle/>
          <a:p>
            <a:r>
              <a:rPr lang="en-US" dirty="0"/>
              <a:t>Self Determination Theory, 4-Drive?</a:t>
            </a:r>
          </a:p>
        </p:txBody>
      </p:sp>
      <p:pic>
        <p:nvPicPr>
          <p:cNvPr id="13" name="Picture Placeholder 12">
            <a:extLst>
              <a:ext uri="{FF2B5EF4-FFF2-40B4-BE49-F238E27FC236}">
                <a16:creationId xmlns:a16="http://schemas.microsoft.com/office/drawing/2014/main" id="{84109EF7-FED7-767A-43D0-466B9C376B0C}"/>
              </a:ext>
            </a:extLst>
          </p:cNvPr>
          <p:cNvPicPr>
            <a:picLocks noGrp="1" noChangeAspect="1"/>
          </p:cNvPicPr>
          <p:nvPr>
            <p:ph type="pic" idx="1"/>
          </p:nvPr>
        </p:nvPicPr>
        <p:blipFill rotWithShape="1">
          <a:blip r:embed="rId2"/>
          <a:srcRect l="-11828" r="-11828"/>
          <a:stretch/>
        </p:blipFill>
        <p:spPr/>
      </p:pic>
      <p:sp>
        <p:nvSpPr>
          <p:cNvPr id="9" name="Text Placeholder 8">
            <a:extLst>
              <a:ext uri="{FF2B5EF4-FFF2-40B4-BE49-F238E27FC236}">
                <a16:creationId xmlns:a16="http://schemas.microsoft.com/office/drawing/2014/main" id="{F5826C80-FB91-283E-B9D0-D498C162DCA2}"/>
              </a:ext>
            </a:extLst>
          </p:cNvPr>
          <p:cNvSpPr>
            <a:spLocks noGrp="1"/>
          </p:cNvSpPr>
          <p:nvPr>
            <p:ph type="body" idx="22"/>
          </p:nvPr>
        </p:nvSpPr>
        <p:spPr/>
        <p:txBody>
          <a:bodyPr>
            <a:normAutofit/>
          </a:bodyPr>
          <a:lstStyle/>
          <a:p>
            <a:pPr algn="ctr"/>
            <a:r>
              <a:rPr lang="en-US" dirty="0"/>
              <a:t>Self-Determination Theory</a:t>
            </a:r>
          </a:p>
          <a:p>
            <a:pPr algn="ctr"/>
            <a:r>
              <a:rPr lang="en-US" b="0" dirty="0"/>
              <a:t>Deci &amp; Ryan</a:t>
            </a:r>
          </a:p>
        </p:txBody>
      </p:sp>
      <p:sp>
        <p:nvSpPr>
          <p:cNvPr id="11" name="Text Placeholder 10">
            <a:extLst>
              <a:ext uri="{FF2B5EF4-FFF2-40B4-BE49-F238E27FC236}">
                <a16:creationId xmlns:a16="http://schemas.microsoft.com/office/drawing/2014/main" id="{C1210AA1-FCB7-5E2F-367B-7BE98147B36B}"/>
              </a:ext>
            </a:extLst>
          </p:cNvPr>
          <p:cNvSpPr>
            <a:spLocks noGrp="1"/>
          </p:cNvSpPr>
          <p:nvPr>
            <p:ph type="body" idx="24"/>
          </p:nvPr>
        </p:nvSpPr>
        <p:spPr/>
        <p:txBody>
          <a:bodyPr/>
          <a:lstStyle/>
          <a:p>
            <a:pPr algn="ctr"/>
            <a:r>
              <a:rPr lang="en-US" dirty="0"/>
              <a:t>Harvard 4-Drive Theory</a:t>
            </a:r>
          </a:p>
          <a:p>
            <a:pPr algn="ctr"/>
            <a:r>
              <a:rPr lang="en-US" b="0" dirty="0"/>
              <a:t>Lawrence &amp; Nohria</a:t>
            </a:r>
          </a:p>
        </p:txBody>
      </p:sp>
      <p:pic>
        <p:nvPicPr>
          <p:cNvPr id="15" name="Picture Placeholder 14">
            <a:extLst>
              <a:ext uri="{FF2B5EF4-FFF2-40B4-BE49-F238E27FC236}">
                <a16:creationId xmlns:a16="http://schemas.microsoft.com/office/drawing/2014/main" id="{1F327324-7577-6842-CCEE-0A91EC07EFCB}"/>
              </a:ext>
            </a:extLst>
          </p:cNvPr>
          <p:cNvPicPr preferRelativeResize="0">
            <a:picLocks noGrp="1"/>
          </p:cNvPicPr>
          <p:nvPr>
            <p:ph type="pic" idx="25"/>
          </p:nvPr>
        </p:nvPicPr>
        <p:blipFill rotWithShape="1">
          <a:blip r:embed="rId3"/>
          <a:srcRect l="-7743" r="-7743"/>
          <a:stretch/>
        </p:blipFill>
        <p:spPr>
          <a:prstGeom prst="rect">
            <a:avLst/>
          </a:prstGeom>
        </p:spPr>
      </p:pic>
    </p:spTree>
    <p:extLst>
      <p:ext uri="{BB962C8B-B14F-4D97-AF65-F5344CB8AC3E}">
        <p14:creationId xmlns:p14="http://schemas.microsoft.com/office/powerpoint/2010/main" val="880562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E962DE-1EF6-3469-7564-C2F21F69FAC5}"/>
              </a:ext>
            </a:extLst>
          </p:cNvPr>
          <p:cNvSpPr>
            <a:spLocks noGrp="1"/>
          </p:cNvSpPr>
          <p:nvPr>
            <p:ph type="body" idx="19"/>
          </p:nvPr>
        </p:nvSpPr>
        <p:spPr/>
        <p:txBody>
          <a:bodyPr/>
          <a:lstStyle/>
          <a:p>
            <a:r>
              <a:rPr lang="en-US" dirty="0"/>
              <a:t>What Do They Have in Common?</a:t>
            </a:r>
          </a:p>
        </p:txBody>
      </p:sp>
      <p:pic>
        <p:nvPicPr>
          <p:cNvPr id="11" name="Picture Placeholder 10" descr="A pyramid of colors with text&#10;&#10;Description automatically generated with medium confidence">
            <a:extLst>
              <a:ext uri="{FF2B5EF4-FFF2-40B4-BE49-F238E27FC236}">
                <a16:creationId xmlns:a16="http://schemas.microsoft.com/office/drawing/2014/main" id="{122FA758-ADD9-E02E-679D-D074F769431C}"/>
              </a:ext>
            </a:extLst>
          </p:cNvPr>
          <p:cNvPicPr>
            <a:picLocks noGrp="1" noChangeAspect="1"/>
          </p:cNvPicPr>
          <p:nvPr>
            <p:ph type="pic" idx="1"/>
          </p:nvPr>
        </p:nvPicPr>
        <p:blipFill rotWithShape="1">
          <a:blip r:embed="rId3"/>
          <a:srcRect t="-8322" b="-8322"/>
          <a:stretch/>
        </p:blipFill>
        <p:spPr/>
      </p:pic>
      <p:sp>
        <p:nvSpPr>
          <p:cNvPr id="5" name="Text Placeholder 4">
            <a:extLst>
              <a:ext uri="{FF2B5EF4-FFF2-40B4-BE49-F238E27FC236}">
                <a16:creationId xmlns:a16="http://schemas.microsoft.com/office/drawing/2014/main" id="{551D4B84-70A8-79FC-9984-F7BA20E541EC}"/>
              </a:ext>
            </a:extLst>
          </p:cNvPr>
          <p:cNvSpPr>
            <a:spLocks noGrp="1"/>
          </p:cNvSpPr>
          <p:nvPr>
            <p:ph type="body" idx="22"/>
          </p:nvPr>
        </p:nvSpPr>
        <p:spPr>
          <a:xfrm>
            <a:off x="682530" y="1298486"/>
            <a:ext cx="3200400" cy="948978"/>
          </a:xfrm>
        </p:spPr>
        <p:txBody>
          <a:bodyPr/>
          <a:lstStyle/>
          <a:p>
            <a:pPr algn="ctr"/>
            <a:r>
              <a:rPr lang="en-US" dirty="0"/>
              <a:t>Maslow</a:t>
            </a:r>
          </a:p>
        </p:txBody>
      </p:sp>
      <p:pic>
        <p:nvPicPr>
          <p:cNvPr id="13" name="Picture Placeholder 12" descr="A red triangle with text on it&#10;&#10;Description automatically generated">
            <a:extLst>
              <a:ext uri="{FF2B5EF4-FFF2-40B4-BE49-F238E27FC236}">
                <a16:creationId xmlns:a16="http://schemas.microsoft.com/office/drawing/2014/main" id="{7309914E-645D-2470-E78E-BEDBB9383025}"/>
              </a:ext>
            </a:extLst>
          </p:cNvPr>
          <p:cNvPicPr>
            <a:picLocks noGrp="1" noChangeAspect="1"/>
          </p:cNvPicPr>
          <p:nvPr>
            <p:ph type="pic" idx="23"/>
          </p:nvPr>
        </p:nvPicPr>
        <p:blipFill rotWithShape="1">
          <a:blip r:embed="rId4"/>
          <a:srcRect t="-21129" b="-21129"/>
          <a:stretch/>
        </p:blipFill>
        <p:spPr/>
      </p:pic>
      <p:sp>
        <p:nvSpPr>
          <p:cNvPr id="7" name="Text Placeholder 6">
            <a:extLst>
              <a:ext uri="{FF2B5EF4-FFF2-40B4-BE49-F238E27FC236}">
                <a16:creationId xmlns:a16="http://schemas.microsoft.com/office/drawing/2014/main" id="{EE93C91C-ABAE-32EE-DD6B-E7EBBAEC0E4D}"/>
              </a:ext>
            </a:extLst>
          </p:cNvPr>
          <p:cNvSpPr>
            <a:spLocks noGrp="1"/>
          </p:cNvSpPr>
          <p:nvPr>
            <p:ph type="body" idx="24"/>
          </p:nvPr>
        </p:nvSpPr>
        <p:spPr>
          <a:xfrm>
            <a:off x="4494275" y="1311741"/>
            <a:ext cx="3200400" cy="948978"/>
          </a:xfrm>
        </p:spPr>
        <p:txBody>
          <a:bodyPr/>
          <a:lstStyle/>
          <a:p>
            <a:pPr algn="ctr"/>
            <a:r>
              <a:rPr lang="en-US" dirty="0"/>
              <a:t>Harvard 4-Drive Theory</a:t>
            </a:r>
          </a:p>
        </p:txBody>
      </p:sp>
      <p:pic>
        <p:nvPicPr>
          <p:cNvPr id="15" name="Picture Placeholder 14" descr="A diagram of a diagram&#10;&#10;Description automatically generated">
            <a:extLst>
              <a:ext uri="{FF2B5EF4-FFF2-40B4-BE49-F238E27FC236}">
                <a16:creationId xmlns:a16="http://schemas.microsoft.com/office/drawing/2014/main" id="{ECC55705-AEBD-5DDD-8596-060D53DAC4F3}"/>
              </a:ext>
            </a:extLst>
          </p:cNvPr>
          <p:cNvPicPr>
            <a:picLocks noGrp="1" noChangeAspect="1"/>
          </p:cNvPicPr>
          <p:nvPr>
            <p:ph type="pic" idx="25"/>
          </p:nvPr>
        </p:nvPicPr>
        <p:blipFill rotWithShape="1">
          <a:blip r:embed="rId5"/>
          <a:srcRect t="-16428" b="-16428"/>
          <a:stretch/>
        </p:blipFill>
        <p:spPr/>
      </p:pic>
      <p:sp>
        <p:nvSpPr>
          <p:cNvPr id="9" name="Text Placeholder 8">
            <a:extLst>
              <a:ext uri="{FF2B5EF4-FFF2-40B4-BE49-F238E27FC236}">
                <a16:creationId xmlns:a16="http://schemas.microsoft.com/office/drawing/2014/main" id="{92DB2010-6EDE-2EC4-EB87-4DE1CED8648B}"/>
              </a:ext>
            </a:extLst>
          </p:cNvPr>
          <p:cNvSpPr>
            <a:spLocks noGrp="1"/>
          </p:cNvSpPr>
          <p:nvPr>
            <p:ph type="body" idx="26"/>
          </p:nvPr>
        </p:nvSpPr>
        <p:spPr>
          <a:xfrm>
            <a:off x="8309072" y="1311741"/>
            <a:ext cx="3200400" cy="948978"/>
          </a:xfrm>
        </p:spPr>
        <p:txBody>
          <a:bodyPr/>
          <a:lstStyle/>
          <a:p>
            <a:pPr algn="ctr"/>
            <a:r>
              <a:rPr lang="en-US" dirty="0"/>
              <a:t>Self-Determination Theory</a:t>
            </a:r>
          </a:p>
        </p:txBody>
      </p:sp>
      <p:sp>
        <p:nvSpPr>
          <p:cNvPr id="16" name="Text Placeholder 8">
            <a:extLst>
              <a:ext uri="{FF2B5EF4-FFF2-40B4-BE49-F238E27FC236}">
                <a16:creationId xmlns:a16="http://schemas.microsoft.com/office/drawing/2014/main" id="{03A57336-B004-9C68-B35A-FDA70F13F559}"/>
              </a:ext>
            </a:extLst>
          </p:cNvPr>
          <p:cNvSpPr txBox="1">
            <a:spLocks/>
          </p:cNvSpPr>
          <p:nvPr/>
        </p:nvSpPr>
        <p:spPr>
          <a:xfrm>
            <a:off x="682530" y="4661618"/>
            <a:ext cx="10826942" cy="94897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1pPr>
            <a:lvl2pPr marL="230188" indent="-22542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461963" indent="-23177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Arial" panose="020B0604020202020204" pitchFamily="34" charset="0"/>
                <a:ea typeface="+mn-ea"/>
                <a:cs typeface="Arial" panose="020B0604020202020204" pitchFamily="34" charset="0"/>
              </a:defRPr>
            </a:lvl3pPr>
            <a:lvl4pPr marL="687388" indent="-225425"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0" dirty="0"/>
              <a:t>Autonomy and purpose are key, but we are also fundamentally social and need to belong.</a:t>
            </a:r>
          </a:p>
        </p:txBody>
      </p:sp>
    </p:spTree>
    <p:extLst>
      <p:ext uri="{BB962C8B-B14F-4D97-AF65-F5344CB8AC3E}">
        <p14:creationId xmlns:p14="http://schemas.microsoft.com/office/powerpoint/2010/main" val="1631358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62F58F4-8148-7044-7908-26B92636C505}"/>
              </a:ext>
            </a:extLst>
          </p:cNvPr>
          <p:cNvSpPr>
            <a:spLocks noGrp="1"/>
          </p:cNvSpPr>
          <p:nvPr>
            <p:ph type="body" idx="19"/>
          </p:nvPr>
        </p:nvSpPr>
        <p:spPr/>
        <p:txBody>
          <a:bodyPr>
            <a:normAutofit fontScale="92500"/>
          </a:bodyPr>
          <a:lstStyle/>
          <a:p>
            <a:r>
              <a:rPr lang="en-US" dirty="0"/>
              <a:t>But People Don’t Always Know What They Prefer</a:t>
            </a:r>
          </a:p>
        </p:txBody>
      </p:sp>
      <p:sp>
        <p:nvSpPr>
          <p:cNvPr id="6" name="Text Placeholder 5">
            <a:extLst>
              <a:ext uri="{FF2B5EF4-FFF2-40B4-BE49-F238E27FC236}">
                <a16:creationId xmlns:a16="http://schemas.microsoft.com/office/drawing/2014/main" id="{DE5F807E-EA87-B692-3DB2-19926B8F4CFF}"/>
              </a:ext>
            </a:extLst>
          </p:cNvPr>
          <p:cNvSpPr>
            <a:spLocks noGrp="1"/>
          </p:cNvSpPr>
          <p:nvPr>
            <p:ph type="body" sz="half" idx="23"/>
          </p:nvPr>
        </p:nvSpPr>
        <p:spPr/>
        <p:txBody>
          <a:bodyPr/>
          <a:lstStyle/>
          <a:p>
            <a:r>
              <a:rPr lang="en-US" dirty="0"/>
              <a:t>System 1: Fast</a:t>
            </a:r>
          </a:p>
          <a:p>
            <a:r>
              <a:rPr lang="en-US" dirty="0"/>
              <a:t>System 2: Slow </a:t>
            </a:r>
          </a:p>
        </p:txBody>
      </p:sp>
      <p:pic>
        <p:nvPicPr>
          <p:cNvPr id="8" name="Picture Placeholder 7" descr="A diagram of the human brain&#10;&#10;Description automatically generated">
            <a:extLst>
              <a:ext uri="{FF2B5EF4-FFF2-40B4-BE49-F238E27FC236}">
                <a16:creationId xmlns:a16="http://schemas.microsoft.com/office/drawing/2014/main" id="{78DDAB0D-9F23-3F64-2683-E3348C60826B}"/>
              </a:ext>
            </a:extLst>
          </p:cNvPr>
          <p:cNvPicPr>
            <a:picLocks noGrp="1" noChangeAspect="1"/>
          </p:cNvPicPr>
          <p:nvPr>
            <p:ph type="pic" idx="1"/>
          </p:nvPr>
        </p:nvPicPr>
        <p:blipFill>
          <a:blip r:embed="rId2"/>
          <a:srcRect l="3381" r="3381"/>
          <a:stretch>
            <a:fillRect/>
          </a:stretch>
        </p:blipFill>
        <p:spPr/>
      </p:pic>
    </p:spTree>
    <p:extLst>
      <p:ext uri="{BB962C8B-B14F-4D97-AF65-F5344CB8AC3E}">
        <p14:creationId xmlns:p14="http://schemas.microsoft.com/office/powerpoint/2010/main" val="205937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diagram of a system&#10;&#10;Description automatically generated">
            <a:extLst>
              <a:ext uri="{FF2B5EF4-FFF2-40B4-BE49-F238E27FC236}">
                <a16:creationId xmlns:a16="http://schemas.microsoft.com/office/drawing/2014/main" id="{AB85F7E5-1570-01EA-AF5D-0FA4854A52FF}"/>
              </a:ext>
            </a:extLst>
          </p:cNvPr>
          <p:cNvPicPr>
            <a:picLocks noGrp="1" noChangeAspect="1"/>
          </p:cNvPicPr>
          <p:nvPr>
            <p:ph idx="1"/>
          </p:nvPr>
        </p:nvPicPr>
        <p:blipFill>
          <a:blip r:embed="rId2"/>
          <a:stretch>
            <a:fillRect/>
          </a:stretch>
        </p:blipFill>
        <p:spPr>
          <a:xfrm>
            <a:off x="1637603" y="1895475"/>
            <a:ext cx="8915207" cy="3700463"/>
          </a:xfrm>
        </p:spPr>
      </p:pic>
      <p:sp>
        <p:nvSpPr>
          <p:cNvPr id="7" name="Text Placeholder 6">
            <a:extLst>
              <a:ext uri="{FF2B5EF4-FFF2-40B4-BE49-F238E27FC236}">
                <a16:creationId xmlns:a16="http://schemas.microsoft.com/office/drawing/2014/main" id="{9F03B9F3-B7D6-B1AF-9628-AB557B07D59D}"/>
              </a:ext>
            </a:extLst>
          </p:cNvPr>
          <p:cNvSpPr>
            <a:spLocks noGrp="1"/>
          </p:cNvSpPr>
          <p:nvPr>
            <p:ph type="body" idx="19"/>
          </p:nvPr>
        </p:nvSpPr>
        <p:spPr/>
        <p:txBody>
          <a:bodyPr>
            <a:normAutofit lnSpcReduction="10000"/>
          </a:bodyPr>
          <a:lstStyle/>
          <a:p>
            <a:r>
              <a:rPr lang="en-US" dirty="0"/>
              <a:t>Dueling Selves</a:t>
            </a:r>
          </a:p>
          <a:p>
            <a:endParaRPr lang="en-US" dirty="0"/>
          </a:p>
        </p:txBody>
      </p:sp>
    </p:spTree>
    <p:extLst>
      <p:ext uri="{BB962C8B-B14F-4D97-AF65-F5344CB8AC3E}">
        <p14:creationId xmlns:p14="http://schemas.microsoft.com/office/powerpoint/2010/main" val="944976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320FB-BBD3-BA7A-D295-B65E2B4E5041}"/>
              </a:ext>
            </a:extLst>
          </p:cNvPr>
          <p:cNvSpPr>
            <a:spLocks noGrp="1"/>
          </p:cNvSpPr>
          <p:nvPr>
            <p:ph type="body" idx="19"/>
          </p:nvPr>
        </p:nvSpPr>
        <p:spPr/>
        <p:txBody>
          <a:bodyPr>
            <a:normAutofit lnSpcReduction="10000"/>
          </a:bodyPr>
          <a:lstStyle/>
          <a:p>
            <a:r>
              <a:rPr lang="en-US" dirty="0"/>
              <a:t>IRF Biometric Preference Experiment</a:t>
            </a:r>
          </a:p>
        </p:txBody>
      </p:sp>
      <p:sp>
        <p:nvSpPr>
          <p:cNvPr id="3" name="Text Placeholder 2">
            <a:extLst>
              <a:ext uri="{FF2B5EF4-FFF2-40B4-BE49-F238E27FC236}">
                <a16:creationId xmlns:a16="http://schemas.microsoft.com/office/drawing/2014/main" id="{EFB6A136-D672-59DE-2D5E-2C2F980B7AEE}"/>
              </a:ext>
            </a:extLst>
          </p:cNvPr>
          <p:cNvSpPr>
            <a:spLocks noGrp="1"/>
          </p:cNvSpPr>
          <p:nvPr>
            <p:ph type="body" sz="half" idx="23"/>
          </p:nvPr>
        </p:nvSpPr>
        <p:spPr>
          <a:xfrm>
            <a:off x="678591" y="1643168"/>
            <a:ext cx="4499975" cy="3952336"/>
          </a:xfrm>
        </p:spPr>
        <p:txBody>
          <a:bodyPr/>
          <a:lstStyle/>
          <a:p>
            <a:pPr marL="285750" indent="-285750">
              <a:buFont typeface="Arial" panose="020B0604020202020204" pitchFamily="34" charset="0"/>
              <a:buChar char="•"/>
            </a:pPr>
            <a:r>
              <a:rPr lang="en-US" dirty="0"/>
              <a:t>Facial Emotional Expressions</a:t>
            </a:r>
          </a:p>
          <a:p>
            <a:pPr marL="285750" indent="-285750">
              <a:buFont typeface="Arial" panose="020B0604020202020204" pitchFamily="34" charset="0"/>
              <a:buChar char="•"/>
            </a:pPr>
            <a:r>
              <a:rPr lang="en-US" dirty="0"/>
              <a:t>Distance From Screen</a:t>
            </a:r>
          </a:p>
          <a:p>
            <a:pPr marL="285750" indent="-285750">
              <a:buFont typeface="Arial" panose="020B0604020202020204" pitchFamily="34" charset="0"/>
              <a:buChar char="•"/>
            </a:pPr>
            <a:r>
              <a:rPr lang="en-US" dirty="0"/>
              <a:t>Galvanic Skin Response (GSR)</a:t>
            </a:r>
          </a:p>
          <a:p>
            <a:pPr marL="285750" indent="-285750">
              <a:buFont typeface="Arial" panose="020B0604020202020204" pitchFamily="34" charset="0"/>
              <a:buChar char="•"/>
            </a:pPr>
            <a:r>
              <a:rPr lang="en-US" dirty="0"/>
              <a:t>Behavioral Approach or Inhibition System (BIS/BAS)</a:t>
            </a:r>
          </a:p>
          <a:p>
            <a:pPr marL="285750" indent="-285750">
              <a:buFont typeface="Arial" panose="020B0604020202020204" pitchFamily="34" charset="0"/>
              <a:buChar char="•"/>
            </a:pPr>
            <a:r>
              <a:rPr lang="en-US" dirty="0"/>
              <a:t>Eye Tracking </a:t>
            </a:r>
          </a:p>
          <a:p>
            <a:pPr marL="285750" indent="-285750">
              <a:buFont typeface="Arial" panose="020B0604020202020204" pitchFamily="34" charset="0"/>
              <a:buChar char="•"/>
            </a:pPr>
            <a:r>
              <a:rPr lang="en-US" dirty="0"/>
              <a:t>Pupil Dilation</a:t>
            </a:r>
          </a:p>
        </p:txBody>
      </p:sp>
      <p:pic>
        <p:nvPicPr>
          <p:cNvPr id="6" name="Picture Placeholder 5" descr="A close-up of a hand touching a screen&#10;&#10;Description automatically generated">
            <a:extLst>
              <a:ext uri="{FF2B5EF4-FFF2-40B4-BE49-F238E27FC236}">
                <a16:creationId xmlns:a16="http://schemas.microsoft.com/office/drawing/2014/main" id="{153E8743-4ED6-1D05-A6B6-7BD9F21AD4EF}"/>
              </a:ext>
            </a:extLst>
          </p:cNvPr>
          <p:cNvPicPr>
            <a:picLocks noGrp="1" noChangeAspect="1"/>
          </p:cNvPicPr>
          <p:nvPr>
            <p:ph type="pic" idx="1"/>
          </p:nvPr>
        </p:nvPicPr>
        <p:blipFill>
          <a:blip r:embed="rId2"/>
          <a:srcRect l="13463" r="13463"/>
          <a:stretch>
            <a:fillRect/>
          </a:stretch>
        </p:blipFill>
        <p:spPr/>
      </p:pic>
    </p:spTree>
    <p:extLst>
      <p:ext uri="{BB962C8B-B14F-4D97-AF65-F5344CB8AC3E}">
        <p14:creationId xmlns:p14="http://schemas.microsoft.com/office/powerpoint/2010/main" val="3316646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052F7-99A1-64B5-709E-A4D0A4C7381B}"/>
              </a:ext>
            </a:extLst>
          </p:cNvPr>
          <p:cNvSpPr>
            <a:spLocks noGrp="1"/>
          </p:cNvSpPr>
          <p:nvPr>
            <p:ph type="body" idx="19"/>
          </p:nvPr>
        </p:nvSpPr>
        <p:spPr/>
        <p:txBody>
          <a:bodyPr>
            <a:normAutofit lnSpcReduction="10000"/>
          </a:bodyPr>
          <a:lstStyle/>
          <a:p>
            <a:r>
              <a:rPr lang="en-US" dirty="0"/>
              <a:t>Two Experiments: Visual</a:t>
            </a:r>
          </a:p>
        </p:txBody>
      </p:sp>
      <p:pic>
        <p:nvPicPr>
          <p:cNvPr id="9" name="Picture Placeholder 8" descr="A group of men sitting at a desk looking at a computer screen&#10;&#10;Description automatically generated">
            <a:extLst>
              <a:ext uri="{FF2B5EF4-FFF2-40B4-BE49-F238E27FC236}">
                <a16:creationId xmlns:a16="http://schemas.microsoft.com/office/drawing/2014/main" id="{A5AE03F0-B5B4-2EC7-2728-9CB66AC16111}"/>
              </a:ext>
            </a:extLst>
          </p:cNvPr>
          <p:cNvPicPr>
            <a:picLocks noGrp="1" noChangeAspect="1"/>
          </p:cNvPicPr>
          <p:nvPr>
            <p:ph type="pic" idx="1"/>
          </p:nvPr>
        </p:nvPicPr>
        <p:blipFill>
          <a:blip r:embed="rId2"/>
          <a:srcRect l="5386" r="5386"/>
          <a:stretch>
            <a:fillRect/>
          </a:stretch>
        </p:blipFill>
        <p:spPr/>
      </p:pic>
      <p:sp>
        <p:nvSpPr>
          <p:cNvPr id="7" name="Text Placeholder 6">
            <a:extLst>
              <a:ext uri="{FF2B5EF4-FFF2-40B4-BE49-F238E27FC236}">
                <a16:creationId xmlns:a16="http://schemas.microsoft.com/office/drawing/2014/main" id="{753D0744-8FF6-2FAB-262B-A9D571B8A7A5}"/>
              </a:ext>
            </a:extLst>
          </p:cNvPr>
          <p:cNvSpPr>
            <a:spLocks noGrp="1"/>
          </p:cNvSpPr>
          <p:nvPr>
            <p:ph type="body" idx="22"/>
          </p:nvPr>
        </p:nvSpPr>
        <p:spPr/>
        <p:txBody>
          <a:bodyPr/>
          <a:lstStyle/>
          <a:p>
            <a:pPr marL="285750" indent="-285750">
              <a:buFont typeface="Arial" panose="020B0604020202020204" pitchFamily="34" charset="0"/>
              <a:buChar char="•"/>
            </a:pPr>
            <a:r>
              <a:rPr lang="en-US" dirty="0"/>
              <a:t>Participants prompted with a</a:t>
            </a:r>
            <a:br>
              <a:rPr lang="en-US" dirty="0"/>
            </a:br>
            <a:r>
              <a:rPr lang="en-US" dirty="0"/>
              <a:t>large award scenario context</a:t>
            </a:r>
          </a:p>
          <a:p>
            <a:pPr marL="285750" indent="-285750">
              <a:buFont typeface="Arial" panose="020B0604020202020204" pitchFamily="34" charset="0"/>
              <a:buChar char="•"/>
            </a:pPr>
            <a:r>
              <a:rPr lang="en-US" dirty="0"/>
              <a:t>Participants asked to choose a meaningful award from set of merchandise, gift cards and travel</a:t>
            </a:r>
          </a:p>
          <a:p>
            <a:pPr marL="285750" indent="-285750">
              <a:buFont typeface="Arial" panose="020B0604020202020204" pitchFamily="34" charset="0"/>
              <a:buChar char="•"/>
            </a:pPr>
            <a:r>
              <a:rPr lang="en-US" dirty="0"/>
              <a:t>Participants asked to choose</a:t>
            </a:r>
            <a:br>
              <a:rPr lang="en-US" dirty="0"/>
            </a:br>
            <a:r>
              <a:rPr lang="en-US" dirty="0"/>
              <a:t>award type for each scenario</a:t>
            </a:r>
          </a:p>
        </p:txBody>
      </p:sp>
    </p:spTree>
    <p:extLst>
      <p:ext uri="{BB962C8B-B14F-4D97-AF65-F5344CB8AC3E}">
        <p14:creationId xmlns:p14="http://schemas.microsoft.com/office/powerpoint/2010/main" val="1688157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C9F8B-20E1-0FD1-EE73-C4F8988EAB6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AB44325-12DD-28C3-B68B-A260D02F2C45}"/>
              </a:ext>
            </a:extLst>
          </p:cNvPr>
          <p:cNvSpPr>
            <a:spLocks noGrp="1"/>
          </p:cNvSpPr>
          <p:nvPr>
            <p:ph type="body" idx="19"/>
          </p:nvPr>
        </p:nvSpPr>
        <p:spPr/>
        <p:txBody>
          <a:bodyPr>
            <a:normAutofit lnSpcReduction="10000"/>
          </a:bodyPr>
          <a:lstStyle/>
          <a:p>
            <a:r>
              <a:rPr lang="en-US" dirty="0"/>
              <a:t>Two Experiments: Audio</a:t>
            </a:r>
          </a:p>
        </p:txBody>
      </p:sp>
      <p:sp>
        <p:nvSpPr>
          <p:cNvPr id="7" name="Text Placeholder 6">
            <a:extLst>
              <a:ext uri="{FF2B5EF4-FFF2-40B4-BE49-F238E27FC236}">
                <a16:creationId xmlns:a16="http://schemas.microsoft.com/office/drawing/2014/main" id="{31EDBC13-B0DD-C3B0-0DD6-1A12B1DEFC35}"/>
              </a:ext>
            </a:extLst>
          </p:cNvPr>
          <p:cNvSpPr>
            <a:spLocks noGrp="1"/>
          </p:cNvSpPr>
          <p:nvPr>
            <p:ph type="body" idx="22"/>
          </p:nvPr>
        </p:nvSpPr>
        <p:spPr/>
        <p:txBody>
          <a:bodyPr/>
          <a:lstStyle/>
          <a:p>
            <a:pPr marL="285750" indent="-285750">
              <a:buFont typeface="Arial" panose="020B0604020202020204" pitchFamily="34" charset="0"/>
              <a:buChar char="•"/>
            </a:pPr>
            <a:r>
              <a:rPr lang="en-US" dirty="0"/>
              <a:t>Participants prompted with a small</a:t>
            </a:r>
            <a:br>
              <a:rPr lang="en-US" dirty="0"/>
            </a:br>
            <a:r>
              <a:rPr lang="en-US" dirty="0"/>
              <a:t>and large award scenario context</a:t>
            </a:r>
          </a:p>
          <a:p>
            <a:pPr marL="285750" indent="-285750">
              <a:buFont typeface="Arial" panose="020B0604020202020204" pitchFamily="34" charset="0"/>
              <a:buChar char="•"/>
            </a:pPr>
            <a:r>
              <a:rPr lang="en-US" dirty="0"/>
              <a:t>Participants listened to various types of reward presentations given by various levels of peers and management</a:t>
            </a:r>
          </a:p>
        </p:txBody>
      </p:sp>
      <p:pic>
        <p:nvPicPr>
          <p:cNvPr id="5" name="Picture Placeholder 4" descr="A person wearing headphones&#10;&#10;Description automatically generated">
            <a:extLst>
              <a:ext uri="{FF2B5EF4-FFF2-40B4-BE49-F238E27FC236}">
                <a16:creationId xmlns:a16="http://schemas.microsoft.com/office/drawing/2014/main" id="{79F8E0AC-099B-F369-B45D-7A8BFCD0B81E}"/>
              </a:ext>
            </a:extLst>
          </p:cNvPr>
          <p:cNvPicPr>
            <a:picLocks noGrp="1" noChangeAspect="1"/>
          </p:cNvPicPr>
          <p:nvPr>
            <p:ph type="pic" idx="1"/>
          </p:nvPr>
        </p:nvPicPr>
        <p:blipFill>
          <a:blip r:embed="rId2"/>
          <a:srcRect l="8504" r="8504"/>
          <a:stretch>
            <a:fillRect/>
          </a:stretch>
        </p:blipFill>
        <p:spPr/>
      </p:pic>
    </p:spTree>
    <p:extLst>
      <p:ext uri="{BB962C8B-B14F-4D97-AF65-F5344CB8AC3E}">
        <p14:creationId xmlns:p14="http://schemas.microsoft.com/office/powerpoint/2010/main" val="3151655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1E4F8-9A41-2C9D-589E-F26604F58D9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0B16164-1CD0-D865-EE7E-0E874E5D04B7}"/>
              </a:ext>
            </a:extLst>
          </p:cNvPr>
          <p:cNvSpPr>
            <a:spLocks noGrp="1"/>
          </p:cNvSpPr>
          <p:nvPr>
            <p:ph type="body" idx="19"/>
          </p:nvPr>
        </p:nvSpPr>
        <p:spPr/>
        <p:txBody>
          <a:bodyPr>
            <a:normAutofit/>
          </a:bodyPr>
          <a:lstStyle/>
          <a:p>
            <a:r>
              <a:rPr lang="en-US" dirty="0"/>
              <a:t>Non-Cash Preferred at Both Levels</a:t>
            </a:r>
          </a:p>
        </p:txBody>
      </p:sp>
      <p:pic>
        <p:nvPicPr>
          <p:cNvPr id="8" name="Picture Placeholder 7" descr="A close-up of a person's face&#10;&#10;Description automatically generated">
            <a:extLst>
              <a:ext uri="{FF2B5EF4-FFF2-40B4-BE49-F238E27FC236}">
                <a16:creationId xmlns:a16="http://schemas.microsoft.com/office/drawing/2014/main" id="{E6208499-202F-8742-BE82-3ACCDFE10E1B}"/>
              </a:ext>
            </a:extLst>
          </p:cNvPr>
          <p:cNvPicPr>
            <a:picLocks noGrp="1" noChangeAspect="1"/>
          </p:cNvPicPr>
          <p:nvPr>
            <p:ph type="pic" idx="1"/>
          </p:nvPr>
        </p:nvPicPr>
        <p:blipFill rotWithShape="1">
          <a:blip r:embed="rId2"/>
          <a:srcRect l="-14145" r="-14109"/>
          <a:stretch/>
        </p:blipFill>
        <p:spPr>
          <a:xfrm>
            <a:off x="685799" y="1643160"/>
            <a:ext cx="10817351" cy="3952340"/>
          </a:xfrm>
        </p:spPr>
      </p:pic>
    </p:spTree>
    <p:extLst>
      <p:ext uri="{BB962C8B-B14F-4D97-AF65-F5344CB8AC3E}">
        <p14:creationId xmlns:p14="http://schemas.microsoft.com/office/powerpoint/2010/main" val="3968396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E664ED4-474F-BA98-6A1D-B2F33A1873BF}"/>
              </a:ext>
            </a:extLst>
          </p:cNvPr>
          <p:cNvGraphicFramePr>
            <a:graphicFrameLocks/>
          </p:cNvGraphicFramePr>
          <p:nvPr>
            <p:extLst>
              <p:ext uri="{D42A27DB-BD31-4B8C-83A1-F6EECF244321}">
                <p14:modId xmlns:p14="http://schemas.microsoft.com/office/powerpoint/2010/main" val="3078013355"/>
              </p:ext>
            </p:extLst>
          </p:nvPr>
        </p:nvGraphicFramePr>
        <p:xfrm>
          <a:off x="1199359" y="408582"/>
          <a:ext cx="9793282" cy="5186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606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8B6262-8C9E-DB58-D45E-4D3A02A513C6}"/>
              </a:ext>
            </a:extLst>
          </p:cNvPr>
          <p:cNvSpPr>
            <a:spLocks noGrp="1"/>
          </p:cNvSpPr>
          <p:nvPr>
            <p:ph type="body" idx="19"/>
          </p:nvPr>
        </p:nvSpPr>
        <p:spPr/>
        <p:txBody>
          <a:bodyPr>
            <a:normAutofit/>
          </a:bodyPr>
          <a:lstStyle/>
          <a:p>
            <a:r>
              <a:rPr lang="en-US" sz="3600" dirty="0"/>
              <a:t>Guest Lecturer</a:t>
            </a:r>
          </a:p>
          <a:p>
            <a:endParaRPr lang="en-US" dirty="0"/>
          </a:p>
        </p:txBody>
      </p:sp>
      <p:sp>
        <p:nvSpPr>
          <p:cNvPr id="6" name="Text Placeholder 5">
            <a:extLst>
              <a:ext uri="{FF2B5EF4-FFF2-40B4-BE49-F238E27FC236}">
                <a16:creationId xmlns:a16="http://schemas.microsoft.com/office/drawing/2014/main" id="{D1CD43F3-4A34-E5B0-B312-23DA24A2DFAE}"/>
              </a:ext>
            </a:extLst>
          </p:cNvPr>
          <p:cNvSpPr>
            <a:spLocks noGrp="1"/>
          </p:cNvSpPr>
          <p:nvPr>
            <p:ph type="body" sz="half" idx="23"/>
          </p:nvPr>
        </p:nvSpPr>
        <p:spPr/>
        <p:txBody>
          <a:bodyPr/>
          <a:lstStyle/>
          <a:p>
            <a:r>
              <a:rPr lang="en-US" sz="1600" dirty="0"/>
              <a:t>Short Bio of Guest Lecturer</a:t>
            </a:r>
          </a:p>
          <a:p>
            <a:endParaRPr lang="en-US" dirty="0"/>
          </a:p>
        </p:txBody>
      </p:sp>
      <p:sp>
        <p:nvSpPr>
          <p:cNvPr id="4" name="Picture Placeholder 3">
            <a:extLst>
              <a:ext uri="{FF2B5EF4-FFF2-40B4-BE49-F238E27FC236}">
                <a16:creationId xmlns:a16="http://schemas.microsoft.com/office/drawing/2014/main" id="{B2A0B780-7E8C-5DFD-391F-B535552AC9BA}"/>
              </a:ext>
            </a:extLst>
          </p:cNvPr>
          <p:cNvSpPr>
            <a:spLocks noGrp="1"/>
          </p:cNvSpPr>
          <p:nvPr>
            <p:ph type="pic" idx="1"/>
          </p:nvPr>
        </p:nvSpPr>
        <p:spPr/>
        <p:txBody>
          <a:bodyPr/>
          <a:lstStyle/>
          <a:p>
            <a:endParaRPr lang="en-US" dirty="0"/>
          </a:p>
        </p:txBody>
      </p:sp>
    </p:spTree>
    <p:extLst>
      <p:ext uri="{BB962C8B-B14F-4D97-AF65-F5344CB8AC3E}">
        <p14:creationId xmlns:p14="http://schemas.microsoft.com/office/powerpoint/2010/main" val="2301629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3684-B43D-E8F3-A3AA-0CCB16A8A6A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1B36E3D-A4BE-6787-748D-8C9DC3934A23}"/>
              </a:ext>
            </a:extLst>
          </p:cNvPr>
          <p:cNvSpPr>
            <a:spLocks noGrp="1"/>
          </p:cNvSpPr>
          <p:nvPr>
            <p:ph type="body" idx="19"/>
          </p:nvPr>
        </p:nvSpPr>
        <p:spPr/>
        <p:txBody>
          <a:bodyPr/>
          <a:lstStyle/>
          <a:p>
            <a:r>
              <a:rPr lang="en-US" dirty="0"/>
              <a:t>Cash Often Chosen Out of Need</a:t>
            </a:r>
          </a:p>
        </p:txBody>
      </p:sp>
      <p:pic>
        <p:nvPicPr>
          <p:cNvPr id="12" name="Picture Placeholder 11" descr="A blue and white text box&#10;&#10;Description automatically generated">
            <a:extLst>
              <a:ext uri="{FF2B5EF4-FFF2-40B4-BE49-F238E27FC236}">
                <a16:creationId xmlns:a16="http://schemas.microsoft.com/office/drawing/2014/main" id="{2B834BEF-40EA-2BAA-C489-90B1B9344981}"/>
              </a:ext>
            </a:extLst>
          </p:cNvPr>
          <p:cNvPicPr>
            <a:picLocks noGrp="1" noChangeAspect="1"/>
          </p:cNvPicPr>
          <p:nvPr>
            <p:ph type="pic" idx="1"/>
          </p:nvPr>
        </p:nvPicPr>
        <p:blipFill rotWithShape="1">
          <a:blip r:embed="rId2"/>
          <a:srcRect t="-2108" b="-2108"/>
          <a:stretch/>
        </p:blipFill>
        <p:spPr>
          <a:xfrm>
            <a:off x="2139549" y="1109200"/>
            <a:ext cx="7912903" cy="4486300"/>
          </a:xfrm>
        </p:spPr>
      </p:pic>
    </p:spTree>
    <p:extLst>
      <p:ext uri="{BB962C8B-B14F-4D97-AF65-F5344CB8AC3E}">
        <p14:creationId xmlns:p14="http://schemas.microsoft.com/office/powerpoint/2010/main" val="2434001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A7-F576-3062-7884-775F56EB6385}"/>
              </a:ext>
            </a:extLst>
          </p:cNvPr>
          <p:cNvSpPr>
            <a:spLocks noGrp="1"/>
          </p:cNvSpPr>
          <p:nvPr>
            <p:ph type="ctrTitle"/>
          </p:nvPr>
        </p:nvSpPr>
        <p:spPr/>
        <p:txBody>
          <a:bodyPr/>
          <a:lstStyle/>
          <a:p>
            <a:r>
              <a:rPr lang="en-US" dirty="0"/>
              <a:t>The Art &amp; Science of</a:t>
            </a:r>
            <a:br>
              <a:rPr lang="en-US" dirty="0"/>
            </a:br>
            <a:r>
              <a:rPr lang="en-US" dirty="0"/>
              <a:t>Incentive Design</a:t>
            </a:r>
          </a:p>
        </p:txBody>
      </p:sp>
    </p:spTree>
    <p:extLst>
      <p:ext uri="{BB962C8B-B14F-4D97-AF65-F5344CB8AC3E}">
        <p14:creationId xmlns:p14="http://schemas.microsoft.com/office/powerpoint/2010/main" val="944453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841B13-52FD-DDCF-F633-373A164F8F35}"/>
              </a:ext>
            </a:extLst>
          </p:cNvPr>
          <p:cNvSpPr>
            <a:spLocks noGrp="1"/>
          </p:cNvSpPr>
          <p:nvPr>
            <p:ph type="body" idx="19"/>
          </p:nvPr>
        </p:nvSpPr>
        <p:spPr/>
        <p:txBody>
          <a:bodyPr>
            <a:normAutofit lnSpcReduction="10000"/>
          </a:bodyPr>
          <a:lstStyle/>
          <a:p>
            <a:r>
              <a:rPr lang="en-US" dirty="0"/>
              <a:t>Which Is Best for</a:t>
            </a:r>
            <a:br>
              <a:rPr lang="en-US" dirty="0"/>
            </a:br>
            <a:r>
              <a:rPr lang="en-US" dirty="0"/>
              <a:t>Your Company?</a:t>
            </a:r>
          </a:p>
        </p:txBody>
      </p:sp>
      <p:pic>
        <p:nvPicPr>
          <p:cNvPr id="6" name="Picture Placeholder 5" descr="A building with a glass roof&#10;&#10;Description automatically generated with medium confidence">
            <a:extLst>
              <a:ext uri="{FF2B5EF4-FFF2-40B4-BE49-F238E27FC236}">
                <a16:creationId xmlns:a16="http://schemas.microsoft.com/office/drawing/2014/main" id="{7A959435-12B7-5058-06A5-A29C50F2A918}"/>
              </a:ext>
            </a:extLst>
          </p:cNvPr>
          <p:cNvPicPr>
            <a:picLocks noGrp="1" noChangeAspect="1"/>
          </p:cNvPicPr>
          <p:nvPr>
            <p:ph type="pic" idx="1"/>
          </p:nvPr>
        </p:nvPicPr>
        <p:blipFill rotWithShape="1">
          <a:blip r:embed="rId2"/>
          <a:srcRect t="21007" r="33216" b="31007"/>
          <a:stretch/>
        </p:blipFill>
        <p:spPr>
          <a:xfrm>
            <a:off x="5326368" y="621791"/>
            <a:ext cx="6172200" cy="4973713"/>
          </a:xfrm>
        </p:spPr>
      </p:pic>
      <p:sp>
        <p:nvSpPr>
          <p:cNvPr id="4" name="Text Placeholder 3">
            <a:extLst>
              <a:ext uri="{FF2B5EF4-FFF2-40B4-BE49-F238E27FC236}">
                <a16:creationId xmlns:a16="http://schemas.microsoft.com/office/drawing/2014/main" id="{12F163B1-A68B-A76D-56F1-BA9D23AC9626}"/>
              </a:ext>
            </a:extLst>
          </p:cNvPr>
          <p:cNvSpPr>
            <a:spLocks noGrp="1"/>
          </p:cNvSpPr>
          <p:nvPr>
            <p:ph type="body" idx="22"/>
          </p:nvPr>
        </p:nvSpPr>
        <p:spPr/>
        <p:txBody>
          <a:bodyPr>
            <a:normAutofit lnSpcReduction="10000"/>
          </a:bodyPr>
          <a:lstStyle/>
          <a:p>
            <a:pPr marL="285750" indent="-285750">
              <a:buFont typeface="Arial" panose="020B0604020202020204" pitchFamily="34" charset="0"/>
              <a:buChar char="•"/>
            </a:pPr>
            <a:r>
              <a:rPr lang="en-US" dirty="0"/>
              <a:t>Discussion with two of your immediate neighbors for five minutes</a:t>
            </a:r>
          </a:p>
          <a:p>
            <a:pPr marL="285750" indent="-285750">
              <a:buFont typeface="Arial" panose="020B0604020202020204" pitchFamily="34" charset="0"/>
              <a:buChar char="•"/>
            </a:pPr>
            <a:r>
              <a:rPr lang="en-US" dirty="0"/>
              <a:t>Choose an organization</a:t>
            </a:r>
            <a:br>
              <a:rPr lang="en-US" dirty="0"/>
            </a:br>
            <a:r>
              <a:rPr lang="en-US" dirty="0"/>
              <a:t>where one of you worked</a:t>
            </a:r>
          </a:p>
          <a:p>
            <a:pPr marL="285750" indent="-285750">
              <a:buFont typeface="Arial" panose="020B0604020202020204" pitchFamily="34" charset="0"/>
              <a:buChar char="•"/>
            </a:pPr>
            <a:r>
              <a:rPr lang="en-US" dirty="0"/>
              <a:t>Which of the following benefits programs would generate the most value creation per dollar spent at that organization? Why?</a:t>
            </a:r>
          </a:p>
          <a:p>
            <a:pPr marL="285750" indent="-285750">
              <a:buFont typeface="Arial" panose="020B0604020202020204" pitchFamily="34" charset="0"/>
              <a:buChar char="•"/>
            </a:pPr>
            <a:r>
              <a:rPr lang="en-US" dirty="0"/>
              <a:t>Merchandise</a:t>
            </a:r>
            <a:br>
              <a:rPr lang="en-US" dirty="0"/>
            </a:br>
            <a:r>
              <a:rPr lang="en-US" dirty="0"/>
              <a:t>(TVs, company swag, etc.)</a:t>
            </a:r>
          </a:p>
          <a:p>
            <a:pPr marL="285750" indent="-285750">
              <a:buFont typeface="Arial" panose="020B0604020202020204" pitchFamily="34" charset="0"/>
              <a:buChar char="•"/>
            </a:pPr>
            <a:r>
              <a:rPr lang="en-US" dirty="0"/>
              <a:t>Experiential rewards</a:t>
            </a:r>
            <a:br>
              <a:rPr lang="en-US" dirty="0"/>
            </a:br>
            <a:r>
              <a:rPr lang="en-US" dirty="0"/>
              <a:t>(e.g., travel, dining out)</a:t>
            </a:r>
          </a:p>
          <a:p>
            <a:pPr marL="285750" indent="-285750">
              <a:buFont typeface="Arial" panose="020B0604020202020204" pitchFamily="34" charset="0"/>
              <a:buChar char="•"/>
            </a:pPr>
            <a:r>
              <a:rPr lang="en-US" dirty="0"/>
              <a:t>Childcare-related benefits </a:t>
            </a:r>
          </a:p>
          <a:p>
            <a:pPr marL="285750" indent="-285750">
              <a:buFont typeface="Arial" panose="020B0604020202020204" pitchFamily="34" charset="0"/>
              <a:buChar char="•"/>
            </a:pPr>
            <a:r>
              <a:rPr lang="en-US" dirty="0"/>
              <a:t>Service sabbaticals </a:t>
            </a:r>
          </a:p>
          <a:p>
            <a:pPr marL="285750" indent="-285750">
              <a:buFont typeface="Arial" panose="020B0604020202020204" pitchFamily="34" charset="0"/>
              <a:buChar char="•"/>
            </a:pPr>
            <a:r>
              <a:rPr lang="en-US" dirty="0"/>
              <a:t>Cash</a:t>
            </a:r>
          </a:p>
        </p:txBody>
      </p:sp>
    </p:spTree>
    <p:extLst>
      <p:ext uri="{BB962C8B-B14F-4D97-AF65-F5344CB8AC3E}">
        <p14:creationId xmlns:p14="http://schemas.microsoft.com/office/powerpoint/2010/main" val="735523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4A8034-0C3A-62EF-BC36-84BA505CCA6A}"/>
              </a:ext>
            </a:extLst>
          </p:cNvPr>
          <p:cNvSpPr>
            <a:spLocks noGrp="1"/>
          </p:cNvSpPr>
          <p:nvPr>
            <p:ph type="body" idx="19"/>
          </p:nvPr>
        </p:nvSpPr>
        <p:spPr/>
        <p:txBody>
          <a:bodyPr>
            <a:normAutofit lnSpcReduction="10000"/>
          </a:bodyPr>
          <a:lstStyle/>
          <a:p>
            <a:r>
              <a:rPr lang="en-US" dirty="0"/>
              <a:t>Rewards for a New World</a:t>
            </a:r>
          </a:p>
        </p:txBody>
      </p:sp>
      <p:sp>
        <p:nvSpPr>
          <p:cNvPr id="3" name="Text Placeholder 2">
            <a:extLst>
              <a:ext uri="{FF2B5EF4-FFF2-40B4-BE49-F238E27FC236}">
                <a16:creationId xmlns:a16="http://schemas.microsoft.com/office/drawing/2014/main" id="{C457E7E4-30B7-0ECB-29D1-8B32C42F2F3C}"/>
              </a:ext>
            </a:extLst>
          </p:cNvPr>
          <p:cNvSpPr>
            <a:spLocks noGrp="1"/>
          </p:cNvSpPr>
          <p:nvPr>
            <p:ph type="body" idx="20"/>
          </p:nvPr>
        </p:nvSpPr>
        <p:spPr/>
        <p:txBody>
          <a:bodyPr>
            <a:normAutofit/>
          </a:bodyPr>
          <a:lstStyle/>
          <a:p>
            <a:r>
              <a:rPr lang="en-US" sz="2000" b="1" i="0" u="none" strike="noStrike" cap="none" dirty="0">
                <a:solidFill>
                  <a:schemeClr val="dk1"/>
                </a:solidFill>
                <a:ea typeface="PT Sans"/>
                <a:sym typeface="PT Sans"/>
              </a:rPr>
              <a:t>THEN</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Tangible Value</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Routine, Repetitive Work</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Highly Fungible Labor</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Satisfied &amp; Motivated </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Extrinsically</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Explicit, Contingent </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Incentives</a:t>
            </a:r>
          </a:p>
        </p:txBody>
      </p:sp>
      <p:sp>
        <p:nvSpPr>
          <p:cNvPr id="5" name="Text Placeholder 4">
            <a:extLst>
              <a:ext uri="{FF2B5EF4-FFF2-40B4-BE49-F238E27FC236}">
                <a16:creationId xmlns:a16="http://schemas.microsoft.com/office/drawing/2014/main" id="{1B66EC2E-25BA-AA61-C7D4-CF2A5E436CD3}"/>
              </a:ext>
            </a:extLst>
          </p:cNvPr>
          <p:cNvSpPr>
            <a:spLocks noGrp="1"/>
          </p:cNvSpPr>
          <p:nvPr>
            <p:ph type="body" idx="21"/>
          </p:nvPr>
        </p:nvSpPr>
        <p:spPr/>
        <p:txBody>
          <a:bodyPr>
            <a:normAutofit/>
          </a:bodyPr>
          <a:lstStyle/>
          <a:p>
            <a:r>
              <a:rPr lang="en-US" sz="2000" b="1" i="0" u="none" strike="noStrike" cap="none" dirty="0">
                <a:solidFill>
                  <a:schemeClr val="dk1"/>
                </a:solidFill>
                <a:ea typeface="PT Sans"/>
                <a:sym typeface="PT Sans"/>
              </a:rPr>
              <a:t>NOW</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Intangible Value</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Non-Routine, Complex Work</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Incredibly Difficult to Recruit &amp; Retain Talent</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Satisfied Extrinsically, Engaged Intrinsically</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Subtle Rewards, Post-Behavior Appreciation</a:t>
            </a:r>
          </a:p>
        </p:txBody>
      </p:sp>
    </p:spTree>
    <p:extLst>
      <p:ext uri="{BB962C8B-B14F-4D97-AF65-F5344CB8AC3E}">
        <p14:creationId xmlns:p14="http://schemas.microsoft.com/office/powerpoint/2010/main" val="344803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1BFBE4-2631-BE60-AF03-10BCE19FA5B1}"/>
              </a:ext>
            </a:extLst>
          </p:cNvPr>
          <p:cNvSpPr>
            <a:spLocks noGrp="1"/>
          </p:cNvSpPr>
          <p:nvPr>
            <p:ph type="body" idx="19"/>
          </p:nvPr>
        </p:nvSpPr>
        <p:spPr/>
        <p:txBody>
          <a:bodyPr>
            <a:normAutofit/>
          </a:bodyPr>
          <a:lstStyle/>
          <a:p>
            <a:r>
              <a:rPr lang="en-US" dirty="0"/>
              <a:t>An Emerging Model for Motivation</a:t>
            </a:r>
          </a:p>
        </p:txBody>
      </p:sp>
      <p:pic>
        <p:nvPicPr>
          <p:cNvPr id="6" name="Picture Placeholder 5" descr="A white paper with black text&#10;&#10;Description automatically generated">
            <a:extLst>
              <a:ext uri="{FF2B5EF4-FFF2-40B4-BE49-F238E27FC236}">
                <a16:creationId xmlns:a16="http://schemas.microsoft.com/office/drawing/2014/main" id="{11EF1839-3E63-CE53-FE60-3D83E7A8508E}"/>
              </a:ext>
            </a:extLst>
          </p:cNvPr>
          <p:cNvPicPr>
            <a:picLocks noGrp="1" noChangeAspect="1"/>
          </p:cNvPicPr>
          <p:nvPr>
            <p:ph type="pic" idx="1"/>
          </p:nvPr>
        </p:nvPicPr>
        <p:blipFill rotWithShape="1">
          <a:blip r:embed="rId2"/>
          <a:srcRect l="-2117" r="-2088"/>
          <a:stretch/>
        </p:blipFill>
        <p:spPr>
          <a:xfrm>
            <a:off x="685799" y="1643160"/>
            <a:ext cx="10817351" cy="3952340"/>
          </a:xfrm>
        </p:spPr>
      </p:pic>
    </p:spTree>
    <p:extLst>
      <p:ext uri="{BB962C8B-B14F-4D97-AF65-F5344CB8AC3E}">
        <p14:creationId xmlns:p14="http://schemas.microsoft.com/office/powerpoint/2010/main" val="214368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1E8CA6-DF64-6513-C2CD-646891CA1C7D}"/>
              </a:ext>
            </a:extLst>
          </p:cNvPr>
          <p:cNvSpPr>
            <a:spLocks noGrp="1"/>
          </p:cNvSpPr>
          <p:nvPr>
            <p:ph type="body" idx="19"/>
          </p:nvPr>
        </p:nvSpPr>
        <p:spPr/>
        <p:txBody>
          <a:bodyPr/>
          <a:lstStyle/>
          <a:p>
            <a:r>
              <a:rPr lang="en-US" sz="3600" dirty="0"/>
              <a:t>Cater to Autonomy &amp; Purpose</a:t>
            </a:r>
            <a:endParaRPr lang="en-US" dirty="0"/>
          </a:p>
        </p:txBody>
      </p:sp>
      <p:pic>
        <p:nvPicPr>
          <p:cNvPr id="5" name="Picture Placeholder 4" descr="A person talking on a headset&#10;&#10;Description automatically generated">
            <a:extLst>
              <a:ext uri="{FF2B5EF4-FFF2-40B4-BE49-F238E27FC236}">
                <a16:creationId xmlns:a16="http://schemas.microsoft.com/office/drawing/2014/main" id="{FDD568D9-9692-EC35-8C44-CF4335AA44EF}"/>
              </a:ext>
            </a:extLst>
          </p:cNvPr>
          <p:cNvPicPr>
            <a:picLocks noGrp="1" noChangeAspect="1"/>
          </p:cNvPicPr>
          <p:nvPr>
            <p:ph type="pic" idx="1"/>
          </p:nvPr>
        </p:nvPicPr>
        <p:blipFill>
          <a:blip r:embed="rId2"/>
          <a:srcRect l="4913" r="4913"/>
          <a:stretch>
            <a:fillRect/>
          </a:stretch>
        </p:blipFill>
        <p:spPr/>
      </p:pic>
    </p:spTree>
    <p:extLst>
      <p:ext uri="{BB962C8B-B14F-4D97-AF65-F5344CB8AC3E}">
        <p14:creationId xmlns:p14="http://schemas.microsoft.com/office/powerpoint/2010/main" val="3170687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64F23-6EAD-967A-5DEC-8648767C078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52CA4F-56CF-CE09-3A08-70D261479FA0}"/>
              </a:ext>
            </a:extLst>
          </p:cNvPr>
          <p:cNvSpPr>
            <a:spLocks noGrp="1"/>
          </p:cNvSpPr>
          <p:nvPr>
            <p:ph type="body" idx="19"/>
          </p:nvPr>
        </p:nvSpPr>
        <p:spPr/>
        <p:txBody>
          <a:bodyPr>
            <a:normAutofit lnSpcReduction="10000"/>
          </a:bodyPr>
          <a:lstStyle/>
          <a:p>
            <a:r>
              <a:rPr lang="en-US" sz="3600" dirty="0"/>
              <a:t>Don’t Forget the  Meaning: Lego Experiment</a:t>
            </a:r>
            <a:endParaRPr lang="en-US" dirty="0"/>
          </a:p>
        </p:txBody>
      </p:sp>
      <p:sp>
        <p:nvSpPr>
          <p:cNvPr id="3" name="Text Placeholder 2">
            <a:extLst>
              <a:ext uri="{FF2B5EF4-FFF2-40B4-BE49-F238E27FC236}">
                <a16:creationId xmlns:a16="http://schemas.microsoft.com/office/drawing/2014/main" id="{1262A695-42E3-C735-557E-30D1B0387B98}"/>
              </a:ext>
            </a:extLst>
          </p:cNvPr>
          <p:cNvSpPr>
            <a:spLocks noGrp="1"/>
          </p:cNvSpPr>
          <p:nvPr>
            <p:ph type="body" idx="20"/>
          </p:nvPr>
        </p:nvSpPr>
        <p:spPr>
          <a:xfrm>
            <a:off x="685800" y="2492942"/>
            <a:ext cx="5257800" cy="3117653"/>
          </a:xfrm>
        </p:spPr>
        <p:txBody>
          <a:bodyPr>
            <a:normAutofit/>
          </a:bodyPr>
          <a:lstStyle/>
          <a:p>
            <a:pPr algn="ctr"/>
            <a:r>
              <a:rPr lang="en-US" sz="2000" dirty="0"/>
              <a:t>Scenario A</a:t>
            </a:r>
          </a:p>
          <a:p>
            <a:pPr algn="ctr"/>
            <a:r>
              <a:rPr lang="en-US" sz="2000" b="0" dirty="0"/>
              <a:t>“Meaningful” Condition”</a:t>
            </a:r>
          </a:p>
          <a:p>
            <a:pPr marL="342900" indent="-342900">
              <a:buFont typeface="Arial" panose="020B0604020202020204" pitchFamily="34" charset="0"/>
              <a:buChar char="•"/>
            </a:pPr>
            <a:r>
              <a:rPr lang="en-US" sz="2000" b="0" dirty="0"/>
              <a:t>Subjects build “</a:t>
            </a:r>
            <a:r>
              <a:rPr lang="en-US" sz="2000" b="0" dirty="0" err="1"/>
              <a:t>Bionicles</a:t>
            </a:r>
            <a:r>
              <a:rPr lang="en-US" sz="2000" b="0" dirty="0"/>
              <a:t>”</a:t>
            </a:r>
          </a:p>
          <a:p>
            <a:pPr marL="342900" indent="-342900">
              <a:buFont typeface="Arial" panose="020B0604020202020204" pitchFamily="34" charset="0"/>
              <a:buChar char="•"/>
            </a:pPr>
            <a:r>
              <a:rPr lang="en-US" sz="2000" b="0" dirty="0"/>
              <a:t>measured </a:t>
            </a:r>
          </a:p>
          <a:p>
            <a:pPr marL="342900" indent="-342900">
              <a:buFont typeface="Arial" panose="020B0604020202020204" pitchFamily="34" charset="0"/>
              <a:buChar char="•"/>
            </a:pPr>
            <a:r>
              <a:rPr lang="en-US" sz="2000" b="0" dirty="0"/>
              <a:t>set aside</a:t>
            </a:r>
          </a:p>
          <a:p>
            <a:pPr marL="342900" indent="-342900">
              <a:buFont typeface="Arial" panose="020B0604020202020204" pitchFamily="34" charset="0"/>
              <a:buChar char="•"/>
            </a:pPr>
            <a:r>
              <a:rPr lang="en-US" sz="2000" b="0" dirty="0"/>
              <a:t>rewarded </a:t>
            </a:r>
          </a:p>
        </p:txBody>
      </p:sp>
      <p:sp>
        <p:nvSpPr>
          <p:cNvPr id="4" name="Text Placeholder 3">
            <a:extLst>
              <a:ext uri="{FF2B5EF4-FFF2-40B4-BE49-F238E27FC236}">
                <a16:creationId xmlns:a16="http://schemas.microsoft.com/office/drawing/2014/main" id="{E636E181-CAA7-17BA-B266-C43261658A79}"/>
              </a:ext>
            </a:extLst>
          </p:cNvPr>
          <p:cNvSpPr>
            <a:spLocks noGrp="1"/>
          </p:cNvSpPr>
          <p:nvPr>
            <p:ph type="body" sz="half" idx="2"/>
          </p:nvPr>
        </p:nvSpPr>
        <p:spPr/>
        <p:txBody>
          <a:bodyPr/>
          <a:lstStyle/>
          <a:p>
            <a:r>
              <a:rPr lang="en-US" dirty="0"/>
              <a:t>Subject’s Objective: Build multiple “</a:t>
            </a:r>
            <a:r>
              <a:rPr lang="en-US" dirty="0" err="1"/>
              <a:t>Bionicles</a:t>
            </a:r>
            <a:r>
              <a:rPr lang="en-US" dirty="0"/>
              <a:t>” </a:t>
            </a:r>
          </a:p>
          <a:p>
            <a:r>
              <a:rPr lang="en-US" dirty="0"/>
              <a:t>Compensation: Declining piece-meal rate ($2.00 initial, $1.89, 1.78, etc.)</a:t>
            </a:r>
          </a:p>
          <a:p>
            <a:r>
              <a:rPr lang="en-US" dirty="0"/>
              <a:t>Key Observation: When does subject quit?</a:t>
            </a:r>
          </a:p>
        </p:txBody>
      </p:sp>
      <p:sp>
        <p:nvSpPr>
          <p:cNvPr id="5" name="Text Placeholder 4">
            <a:extLst>
              <a:ext uri="{FF2B5EF4-FFF2-40B4-BE49-F238E27FC236}">
                <a16:creationId xmlns:a16="http://schemas.microsoft.com/office/drawing/2014/main" id="{713248A4-B433-293F-4DC3-28EB6145BBF6}"/>
              </a:ext>
            </a:extLst>
          </p:cNvPr>
          <p:cNvSpPr>
            <a:spLocks noGrp="1"/>
          </p:cNvSpPr>
          <p:nvPr>
            <p:ph type="body" idx="21"/>
          </p:nvPr>
        </p:nvSpPr>
        <p:spPr>
          <a:xfrm>
            <a:off x="6240768" y="2492942"/>
            <a:ext cx="5257800" cy="3117654"/>
          </a:xfrm>
        </p:spPr>
        <p:txBody>
          <a:bodyPr>
            <a:normAutofit/>
          </a:bodyPr>
          <a:lstStyle/>
          <a:p>
            <a:pPr algn="ctr"/>
            <a:r>
              <a:rPr lang="en-US" sz="2000" dirty="0"/>
              <a:t>Scenario A</a:t>
            </a:r>
          </a:p>
          <a:p>
            <a:pPr algn="ctr"/>
            <a:r>
              <a:rPr lang="en-US" sz="2000" b="0" dirty="0"/>
              <a:t>“</a:t>
            </a:r>
            <a:r>
              <a:rPr lang="en-US" sz="2000" b="0" dirty="0" err="1"/>
              <a:t>Sysiphus</a:t>
            </a:r>
            <a:r>
              <a:rPr lang="en-US" sz="2000" b="0" dirty="0"/>
              <a:t>” Condition”</a:t>
            </a:r>
          </a:p>
          <a:p>
            <a:pPr marL="342900" indent="-342900">
              <a:buFont typeface="Arial" panose="020B0604020202020204" pitchFamily="34" charset="0"/>
              <a:buChar char="•"/>
            </a:pPr>
            <a:r>
              <a:rPr lang="en-US" sz="2000" b="0" dirty="0"/>
              <a:t>Subjects build “</a:t>
            </a:r>
            <a:r>
              <a:rPr lang="en-US" sz="2000" b="0" dirty="0" err="1"/>
              <a:t>Bionicles</a:t>
            </a:r>
            <a:r>
              <a:rPr lang="en-US" sz="2000" b="0" dirty="0"/>
              <a:t>”</a:t>
            </a:r>
          </a:p>
          <a:p>
            <a:pPr marL="342900" indent="-342900">
              <a:buFont typeface="Arial" panose="020B0604020202020204" pitchFamily="34" charset="0"/>
              <a:buChar char="•"/>
            </a:pPr>
            <a:r>
              <a:rPr lang="en-US" sz="2000" b="0" dirty="0"/>
              <a:t>measured </a:t>
            </a:r>
          </a:p>
          <a:p>
            <a:pPr marL="342900" indent="-342900">
              <a:buFont typeface="Arial" panose="020B0604020202020204" pitchFamily="34" charset="0"/>
              <a:buChar char="•"/>
            </a:pPr>
            <a:r>
              <a:rPr lang="en-US" sz="2000" b="0" dirty="0"/>
              <a:t>set aside</a:t>
            </a:r>
          </a:p>
          <a:p>
            <a:pPr marL="342900" indent="-342900">
              <a:buFont typeface="Arial" panose="020B0604020202020204" pitchFamily="34" charset="0"/>
              <a:buChar char="•"/>
            </a:pPr>
            <a:r>
              <a:rPr lang="en-US" sz="2000" b="0" dirty="0"/>
              <a:t>rewarded </a:t>
            </a:r>
          </a:p>
        </p:txBody>
      </p:sp>
    </p:spTree>
    <p:extLst>
      <p:ext uri="{BB962C8B-B14F-4D97-AF65-F5344CB8AC3E}">
        <p14:creationId xmlns:p14="http://schemas.microsoft.com/office/powerpoint/2010/main" val="1175132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E3A9522-29A6-E556-F822-483CA61C7990}"/>
              </a:ext>
            </a:extLst>
          </p:cNvPr>
          <p:cNvSpPr>
            <a:spLocks noGrp="1"/>
          </p:cNvSpPr>
          <p:nvPr>
            <p:ph type="body" idx="19"/>
          </p:nvPr>
        </p:nvSpPr>
        <p:spPr/>
        <p:txBody>
          <a:bodyPr>
            <a:normAutofit lnSpcReduction="10000"/>
          </a:bodyPr>
          <a:lstStyle/>
          <a:p>
            <a:r>
              <a:rPr lang="en-US" dirty="0"/>
              <a:t>Lego Experiment</a:t>
            </a:r>
          </a:p>
        </p:txBody>
      </p:sp>
      <p:sp>
        <p:nvSpPr>
          <p:cNvPr id="5" name="Text Placeholder 4">
            <a:extLst>
              <a:ext uri="{FF2B5EF4-FFF2-40B4-BE49-F238E27FC236}">
                <a16:creationId xmlns:a16="http://schemas.microsoft.com/office/drawing/2014/main" id="{D3C16106-8227-E8E1-F22F-CA7CC998B703}"/>
              </a:ext>
            </a:extLst>
          </p:cNvPr>
          <p:cNvSpPr>
            <a:spLocks noGrp="1"/>
          </p:cNvSpPr>
          <p:nvPr>
            <p:ph type="body" idx="20"/>
          </p:nvPr>
        </p:nvSpPr>
        <p:spPr/>
        <p:txBody>
          <a:bodyPr>
            <a:normAutofit/>
          </a:bodyPr>
          <a:lstStyle/>
          <a:p>
            <a:r>
              <a:rPr lang="en-US" dirty="0"/>
              <a:t>People who did the “meaningful” task were willing to do it for less money</a:t>
            </a:r>
          </a:p>
          <a:p>
            <a:pPr marL="285750" indent="-285750">
              <a:buFont typeface="Arial" panose="020B0604020202020204" pitchFamily="34" charset="0"/>
              <a:buChar char="•"/>
            </a:pPr>
            <a:r>
              <a:rPr lang="en-US" b="0" dirty="0"/>
              <a:t>In the meaningful condition, subjects exhibit a reservation wage that is 40% less than their reservation wage when their work is disassembled.</a:t>
            </a:r>
          </a:p>
          <a:p>
            <a:pPr marL="285750" indent="-285750">
              <a:buFont typeface="Arial" panose="020B0604020202020204" pitchFamily="34" charset="0"/>
              <a:buChar char="•"/>
            </a:pPr>
            <a:endParaRPr lang="en-US" b="0" dirty="0"/>
          </a:p>
          <a:p>
            <a:r>
              <a:rPr lang="en-US" dirty="0"/>
              <a:t>And they were willing to do it for longer.</a:t>
            </a:r>
          </a:p>
          <a:p>
            <a:pPr marL="285750" indent="-285750">
              <a:buFont typeface="Arial" panose="020B0604020202020204" pitchFamily="34" charset="0"/>
              <a:buChar char="•"/>
            </a:pPr>
            <a:r>
              <a:rPr lang="en-US" b="0" dirty="0"/>
              <a:t>In the meaningful condition, subjects exhibit a reservation wage that is 40% less than their reservation wage when their work is disassembled.</a:t>
            </a:r>
          </a:p>
        </p:txBody>
      </p:sp>
      <p:sp>
        <p:nvSpPr>
          <p:cNvPr id="6" name="Text Placeholder 5">
            <a:extLst>
              <a:ext uri="{FF2B5EF4-FFF2-40B4-BE49-F238E27FC236}">
                <a16:creationId xmlns:a16="http://schemas.microsoft.com/office/drawing/2014/main" id="{C3B0D2D2-6EF0-A2B5-65E0-DE111C8ADD9C}"/>
              </a:ext>
            </a:extLst>
          </p:cNvPr>
          <p:cNvSpPr>
            <a:spLocks noGrp="1"/>
          </p:cNvSpPr>
          <p:nvPr>
            <p:ph type="body" sz="half" idx="2"/>
          </p:nvPr>
        </p:nvSpPr>
        <p:spPr/>
        <p:txBody>
          <a:bodyPr/>
          <a:lstStyle/>
          <a:p>
            <a:r>
              <a:rPr lang="en-US" dirty="0"/>
              <a:t>Conclusion</a:t>
            </a:r>
          </a:p>
        </p:txBody>
      </p:sp>
    </p:spTree>
    <p:extLst>
      <p:ext uri="{BB962C8B-B14F-4D97-AF65-F5344CB8AC3E}">
        <p14:creationId xmlns:p14="http://schemas.microsoft.com/office/powerpoint/2010/main" val="1959405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506F0216-D879-B399-3FEE-9C88F2DC8F5B}"/>
              </a:ext>
            </a:extLst>
          </p:cNvPr>
          <p:cNvSpPr>
            <a:spLocks noGrp="1"/>
          </p:cNvSpPr>
          <p:nvPr>
            <p:ph type="body" idx="19"/>
          </p:nvPr>
        </p:nvSpPr>
        <p:spPr/>
        <p:txBody>
          <a:bodyPr/>
          <a:lstStyle/>
          <a:p>
            <a:r>
              <a:rPr lang="en-US" dirty="0"/>
              <a:t>Leverage Peer Recognition</a:t>
            </a:r>
          </a:p>
        </p:txBody>
      </p:sp>
      <p:pic>
        <p:nvPicPr>
          <p:cNvPr id="35" name="Picture Placeholder 34" descr="A white book with black text&#10;&#10;Description automatically generated">
            <a:extLst>
              <a:ext uri="{FF2B5EF4-FFF2-40B4-BE49-F238E27FC236}">
                <a16:creationId xmlns:a16="http://schemas.microsoft.com/office/drawing/2014/main" id="{6833E69F-9A26-3FE6-FADF-4308239C9EAF}"/>
              </a:ext>
            </a:extLst>
          </p:cNvPr>
          <p:cNvPicPr>
            <a:picLocks noGrp="1" noChangeAspect="1"/>
          </p:cNvPicPr>
          <p:nvPr>
            <p:ph type="pic" idx="1"/>
          </p:nvPr>
        </p:nvPicPr>
        <p:blipFill rotWithShape="1">
          <a:blip r:embed="rId2"/>
          <a:srcRect l="-82286" r="-82286"/>
          <a:stretch/>
        </p:blipFill>
        <p:spPr/>
      </p:pic>
    </p:spTree>
    <p:extLst>
      <p:ext uri="{BB962C8B-B14F-4D97-AF65-F5344CB8AC3E}">
        <p14:creationId xmlns:p14="http://schemas.microsoft.com/office/powerpoint/2010/main" val="1222068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392B40-D817-CC85-054F-99E144BA61E9}"/>
              </a:ext>
            </a:extLst>
          </p:cNvPr>
          <p:cNvSpPr>
            <a:spLocks noGrp="1"/>
          </p:cNvSpPr>
          <p:nvPr>
            <p:ph type="body" sz="half" idx="2"/>
          </p:nvPr>
        </p:nvSpPr>
        <p:spPr/>
        <p:txBody>
          <a:bodyPr/>
          <a:lstStyle/>
          <a:p>
            <a:r>
              <a:rPr lang="en-US" dirty="0"/>
              <a:t>Adapted from Sapolsky, Behave: The Biology of Humans at our Best and Worst</a:t>
            </a:r>
          </a:p>
        </p:txBody>
      </p:sp>
      <p:sp>
        <p:nvSpPr>
          <p:cNvPr id="5" name="Text Placeholder 4">
            <a:extLst>
              <a:ext uri="{FF2B5EF4-FFF2-40B4-BE49-F238E27FC236}">
                <a16:creationId xmlns:a16="http://schemas.microsoft.com/office/drawing/2014/main" id="{156BC5E5-E7AE-099E-E3E2-39B5B095B7C6}"/>
              </a:ext>
            </a:extLst>
          </p:cNvPr>
          <p:cNvSpPr>
            <a:spLocks noGrp="1"/>
          </p:cNvSpPr>
          <p:nvPr>
            <p:ph type="body" idx="19"/>
          </p:nvPr>
        </p:nvSpPr>
        <p:spPr/>
        <p:txBody>
          <a:bodyPr>
            <a:normAutofit lnSpcReduction="10000"/>
          </a:bodyPr>
          <a:lstStyle/>
          <a:p>
            <a:r>
              <a:rPr lang="en-US" dirty="0"/>
              <a:t>Leverage Peer Recognition</a:t>
            </a:r>
          </a:p>
        </p:txBody>
      </p:sp>
      <p:cxnSp>
        <p:nvCxnSpPr>
          <p:cNvPr id="6" name="Straight Connector 5">
            <a:extLst>
              <a:ext uri="{FF2B5EF4-FFF2-40B4-BE49-F238E27FC236}">
                <a16:creationId xmlns:a16="http://schemas.microsoft.com/office/drawing/2014/main" id="{A8AFC994-3CA1-F870-670E-2A08313599D5}"/>
              </a:ext>
            </a:extLst>
          </p:cNvPr>
          <p:cNvCxnSpPr>
            <a:cxnSpLocks/>
          </p:cNvCxnSpPr>
          <p:nvPr/>
        </p:nvCxnSpPr>
        <p:spPr>
          <a:xfrm>
            <a:off x="2934646" y="1932525"/>
            <a:ext cx="0" cy="3014833"/>
          </a:xfrm>
          <a:prstGeom prst="line">
            <a:avLst/>
          </a:prstGeom>
          <a:ln w="2857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7" name="Straight Connector 6">
            <a:extLst>
              <a:ext uri="{FF2B5EF4-FFF2-40B4-BE49-F238E27FC236}">
                <a16:creationId xmlns:a16="http://schemas.microsoft.com/office/drawing/2014/main" id="{9AC6DA08-598A-1299-4A44-FAE1926CAFB3}"/>
              </a:ext>
            </a:extLst>
          </p:cNvPr>
          <p:cNvCxnSpPr>
            <a:cxnSpLocks/>
          </p:cNvCxnSpPr>
          <p:nvPr/>
        </p:nvCxnSpPr>
        <p:spPr>
          <a:xfrm flipH="1">
            <a:off x="2934647" y="4928908"/>
            <a:ext cx="6898184" cy="18450"/>
          </a:xfrm>
          <a:prstGeom prst="line">
            <a:avLst/>
          </a:prstGeom>
          <a:ln w="28575">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12E258EA-9028-5A65-501D-E617914E6D00}"/>
              </a:ext>
            </a:extLst>
          </p:cNvPr>
          <p:cNvCxnSpPr/>
          <p:nvPr/>
        </p:nvCxnSpPr>
        <p:spPr>
          <a:xfrm>
            <a:off x="2934646" y="3872700"/>
            <a:ext cx="1193346" cy="0"/>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9" name="Block Arc 8">
            <a:extLst>
              <a:ext uri="{FF2B5EF4-FFF2-40B4-BE49-F238E27FC236}">
                <a16:creationId xmlns:a16="http://schemas.microsoft.com/office/drawing/2014/main" id="{F8F14092-DA6C-DF12-C294-82CAC9010CE9}"/>
              </a:ext>
            </a:extLst>
          </p:cNvPr>
          <p:cNvSpPr/>
          <p:nvPr/>
        </p:nvSpPr>
        <p:spPr>
          <a:xfrm>
            <a:off x="4127992" y="3120285"/>
            <a:ext cx="1346944" cy="1503897"/>
          </a:xfrm>
          <a:prstGeom prst="blockArc">
            <a:avLst>
              <a:gd name="adj1" fmla="val 10800000"/>
              <a:gd name="adj2" fmla="val 20941162"/>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0" name="Straight Connector 9">
            <a:extLst>
              <a:ext uri="{FF2B5EF4-FFF2-40B4-BE49-F238E27FC236}">
                <a16:creationId xmlns:a16="http://schemas.microsoft.com/office/drawing/2014/main" id="{37381726-5B6E-7E1F-5492-E80C26B8275F}"/>
              </a:ext>
            </a:extLst>
          </p:cNvPr>
          <p:cNvCxnSpPr>
            <a:cxnSpLocks/>
          </p:cNvCxnSpPr>
          <p:nvPr/>
        </p:nvCxnSpPr>
        <p:spPr>
          <a:xfrm>
            <a:off x="8573622" y="3638922"/>
            <a:ext cx="1113743" cy="37807"/>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05C60-E47E-D2DF-3467-02EBA1B324CB}"/>
              </a:ext>
            </a:extLst>
          </p:cNvPr>
          <p:cNvCxnSpPr>
            <a:cxnSpLocks/>
          </p:cNvCxnSpPr>
          <p:nvPr/>
        </p:nvCxnSpPr>
        <p:spPr>
          <a:xfrm>
            <a:off x="7034758" y="3576227"/>
            <a:ext cx="947584" cy="31488"/>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0020428-4092-E306-3FF1-372E8D19C531}"/>
              </a:ext>
            </a:extLst>
          </p:cNvPr>
          <p:cNvSpPr txBox="1"/>
          <p:nvPr/>
        </p:nvSpPr>
        <p:spPr>
          <a:xfrm>
            <a:off x="2095790" y="2692897"/>
            <a:ext cx="777251" cy="607433"/>
          </a:xfrm>
          <a:prstGeom prst="rect">
            <a:avLst/>
          </a:prstGeom>
          <a:noFill/>
        </p:spPr>
        <p:txBody>
          <a:bodyPr wrap="none" rtlCol="0">
            <a:spAutoFit/>
          </a:bodyPr>
          <a:lstStyle/>
          <a:p>
            <a:pPr algn="ctr"/>
            <a:r>
              <a:rPr lang="en-US" sz="800" dirty="0"/>
              <a:t>Lots of </a:t>
            </a:r>
          </a:p>
          <a:p>
            <a:pPr algn="ctr"/>
            <a:r>
              <a:rPr lang="en-US" sz="800" dirty="0"/>
              <a:t>Dopamine </a:t>
            </a:r>
          </a:p>
          <a:p>
            <a:pPr algn="ctr"/>
            <a:r>
              <a:rPr lang="en-US" sz="800" dirty="0"/>
              <a:t>Released</a:t>
            </a:r>
          </a:p>
        </p:txBody>
      </p:sp>
      <p:sp>
        <p:nvSpPr>
          <p:cNvPr id="13" name="TextBox 12">
            <a:extLst>
              <a:ext uri="{FF2B5EF4-FFF2-40B4-BE49-F238E27FC236}">
                <a16:creationId xmlns:a16="http://schemas.microsoft.com/office/drawing/2014/main" id="{3CD79A69-0B08-88D5-517D-8DF979575305}"/>
              </a:ext>
            </a:extLst>
          </p:cNvPr>
          <p:cNvSpPr txBox="1"/>
          <p:nvPr/>
        </p:nvSpPr>
        <p:spPr>
          <a:xfrm>
            <a:off x="2070655" y="3719497"/>
            <a:ext cx="950536" cy="445451"/>
          </a:xfrm>
          <a:prstGeom prst="rect">
            <a:avLst/>
          </a:prstGeom>
          <a:noFill/>
        </p:spPr>
        <p:txBody>
          <a:bodyPr wrap="none" rtlCol="0">
            <a:spAutoFit/>
          </a:bodyPr>
          <a:lstStyle/>
          <a:p>
            <a:pPr algn="ctr"/>
            <a:r>
              <a:rPr lang="en-US" sz="800" dirty="0"/>
              <a:t>No Dopamine </a:t>
            </a:r>
          </a:p>
          <a:p>
            <a:pPr algn="ctr"/>
            <a:r>
              <a:rPr lang="en-US" sz="800" dirty="0"/>
              <a:t>Released</a:t>
            </a:r>
          </a:p>
        </p:txBody>
      </p:sp>
      <p:sp>
        <p:nvSpPr>
          <p:cNvPr id="14" name="TextBox 13">
            <a:extLst>
              <a:ext uri="{FF2B5EF4-FFF2-40B4-BE49-F238E27FC236}">
                <a16:creationId xmlns:a16="http://schemas.microsoft.com/office/drawing/2014/main" id="{9261E654-A77D-EEA5-13EC-42ADA12B5696}"/>
              </a:ext>
            </a:extLst>
          </p:cNvPr>
          <p:cNvSpPr txBox="1"/>
          <p:nvPr/>
        </p:nvSpPr>
        <p:spPr>
          <a:xfrm>
            <a:off x="3686676" y="4949120"/>
            <a:ext cx="1003801" cy="338554"/>
          </a:xfrm>
          <a:prstGeom prst="rect">
            <a:avLst/>
          </a:prstGeom>
          <a:noFill/>
        </p:spPr>
        <p:txBody>
          <a:bodyPr wrap="none" rtlCol="0">
            <a:spAutoFit/>
          </a:bodyPr>
          <a:lstStyle/>
          <a:p>
            <a:pPr algn="ctr"/>
            <a:r>
              <a:rPr lang="en-US" sz="800" dirty="0"/>
              <a:t> Peer Recognition / </a:t>
            </a:r>
          </a:p>
          <a:p>
            <a:pPr algn="ctr"/>
            <a:r>
              <a:rPr lang="en-US" sz="800" dirty="0"/>
              <a:t>Appreciation</a:t>
            </a:r>
            <a:endParaRPr lang="en-US" sz="1000" dirty="0"/>
          </a:p>
        </p:txBody>
      </p:sp>
      <p:cxnSp>
        <p:nvCxnSpPr>
          <p:cNvPr id="15" name="Straight Arrow Connector 14">
            <a:extLst>
              <a:ext uri="{FF2B5EF4-FFF2-40B4-BE49-F238E27FC236}">
                <a16:creationId xmlns:a16="http://schemas.microsoft.com/office/drawing/2014/main" id="{CBA3CFE2-C3EE-170D-2B09-F3F0A07D1BE3}"/>
              </a:ext>
            </a:extLst>
          </p:cNvPr>
          <p:cNvCxnSpPr>
            <a:cxnSpLocks/>
          </p:cNvCxnSpPr>
          <p:nvPr/>
        </p:nvCxnSpPr>
        <p:spPr>
          <a:xfrm flipV="1">
            <a:off x="4138626"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1E0E479-F677-919E-EDF0-0413C05925DE}"/>
              </a:ext>
            </a:extLst>
          </p:cNvPr>
          <p:cNvSpPr txBox="1"/>
          <p:nvPr/>
        </p:nvSpPr>
        <p:spPr>
          <a:xfrm>
            <a:off x="5163844" y="4984258"/>
            <a:ext cx="845104" cy="215444"/>
          </a:xfrm>
          <a:prstGeom prst="rect">
            <a:avLst/>
          </a:prstGeom>
          <a:noFill/>
        </p:spPr>
        <p:txBody>
          <a:bodyPr wrap="none" rtlCol="0">
            <a:spAutoFit/>
          </a:bodyPr>
          <a:lstStyle/>
          <a:p>
            <a:pPr algn="ctr"/>
            <a:r>
              <a:rPr lang="en-US" sz="800" dirty="0"/>
              <a:t>Points Received</a:t>
            </a:r>
          </a:p>
        </p:txBody>
      </p:sp>
      <p:sp>
        <p:nvSpPr>
          <p:cNvPr id="17" name="TextBox 16">
            <a:extLst>
              <a:ext uri="{FF2B5EF4-FFF2-40B4-BE49-F238E27FC236}">
                <a16:creationId xmlns:a16="http://schemas.microsoft.com/office/drawing/2014/main" id="{2B7070AE-16C5-DB93-E46B-F8D7D2452DD5}"/>
              </a:ext>
            </a:extLst>
          </p:cNvPr>
          <p:cNvSpPr txBox="1"/>
          <p:nvPr/>
        </p:nvSpPr>
        <p:spPr>
          <a:xfrm>
            <a:off x="7381466" y="4997922"/>
            <a:ext cx="1201752" cy="338554"/>
          </a:xfrm>
          <a:prstGeom prst="rect">
            <a:avLst/>
          </a:prstGeom>
          <a:noFill/>
        </p:spPr>
        <p:txBody>
          <a:bodyPr wrap="square" rtlCol="0">
            <a:spAutoFit/>
          </a:bodyPr>
          <a:lstStyle/>
          <a:p>
            <a:pPr algn="ctr"/>
            <a:r>
              <a:rPr lang="en-US" sz="800" dirty="0"/>
              <a:t>Redemption / </a:t>
            </a:r>
          </a:p>
          <a:p>
            <a:pPr algn="ctr"/>
            <a:r>
              <a:rPr lang="en-US" sz="800" dirty="0"/>
              <a:t>Reward</a:t>
            </a:r>
          </a:p>
        </p:txBody>
      </p:sp>
      <p:cxnSp>
        <p:nvCxnSpPr>
          <p:cNvPr id="18" name="Straight Arrow Connector 17">
            <a:extLst>
              <a:ext uri="{FF2B5EF4-FFF2-40B4-BE49-F238E27FC236}">
                <a16:creationId xmlns:a16="http://schemas.microsoft.com/office/drawing/2014/main" id="{BC50C040-ADC5-BA37-9D5A-B71889BD8C76}"/>
              </a:ext>
            </a:extLst>
          </p:cNvPr>
          <p:cNvCxnSpPr>
            <a:cxnSpLocks/>
          </p:cNvCxnSpPr>
          <p:nvPr/>
        </p:nvCxnSpPr>
        <p:spPr>
          <a:xfrm flipV="1">
            <a:off x="5586396"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336D4F-91C7-51B8-F7EF-801E9FB4D74E}"/>
              </a:ext>
            </a:extLst>
          </p:cNvPr>
          <p:cNvCxnSpPr>
            <a:cxnSpLocks/>
          </p:cNvCxnSpPr>
          <p:nvPr/>
        </p:nvCxnSpPr>
        <p:spPr>
          <a:xfrm flipV="1">
            <a:off x="7968593" y="4509422"/>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245B93A-6AFB-EA22-566F-6EC191314783}"/>
              </a:ext>
            </a:extLst>
          </p:cNvPr>
          <p:cNvSpPr txBox="1"/>
          <p:nvPr/>
        </p:nvSpPr>
        <p:spPr>
          <a:xfrm rot="16200000">
            <a:off x="1238862" y="3283814"/>
            <a:ext cx="1583311" cy="280371"/>
          </a:xfrm>
          <a:prstGeom prst="rect">
            <a:avLst/>
          </a:prstGeom>
          <a:noFill/>
        </p:spPr>
        <p:txBody>
          <a:bodyPr wrap="square" rtlCol="0">
            <a:spAutoFit/>
          </a:bodyPr>
          <a:lstStyle/>
          <a:p>
            <a:pPr algn="ctr"/>
            <a:r>
              <a:rPr lang="en-US" sz="900" b="1" dirty="0"/>
              <a:t>Dopamine Release</a:t>
            </a:r>
          </a:p>
        </p:txBody>
      </p:sp>
      <p:sp>
        <p:nvSpPr>
          <p:cNvPr id="21" name="Arc 20">
            <a:extLst>
              <a:ext uri="{FF2B5EF4-FFF2-40B4-BE49-F238E27FC236}">
                <a16:creationId xmlns:a16="http://schemas.microsoft.com/office/drawing/2014/main" id="{C166DAC5-1FB2-99C9-776E-F6FE31F28D14}"/>
              </a:ext>
            </a:extLst>
          </p:cNvPr>
          <p:cNvSpPr/>
          <p:nvPr/>
        </p:nvSpPr>
        <p:spPr>
          <a:xfrm rot="17074468">
            <a:off x="5498125" y="3138962"/>
            <a:ext cx="1720208" cy="1356086"/>
          </a:xfrm>
          <a:prstGeom prst="arc">
            <a:avLst>
              <a:gd name="adj1" fmla="val 16255250"/>
              <a:gd name="adj2" fmla="val 3356853"/>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55DC29F2-C757-5845-A027-0028D99EA192}"/>
              </a:ext>
            </a:extLst>
          </p:cNvPr>
          <p:cNvCxnSpPr>
            <a:cxnSpLocks/>
            <a:endCxn id="21" idx="0"/>
          </p:cNvCxnSpPr>
          <p:nvPr/>
        </p:nvCxnSpPr>
        <p:spPr>
          <a:xfrm flipV="1">
            <a:off x="5467994" y="3635851"/>
            <a:ext cx="236805" cy="95824"/>
          </a:xfrm>
          <a:prstGeom prst="line">
            <a:avLst/>
          </a:prstGeom>
          <a:ln w="12700">
            <a:solidFill>
              <a:srgbClr val="273B8D"/>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F170CB03-9DF3-6FC7-2BD7-C39697714A95}"/>
              </a:ext>
            </a:extLst>
          </p:cNvPr>
          <p:cNvSpPr/>
          <p:nvPr/>
        </p:nvSpPr>
        <p:spPr>
          <a:xfrm>
            <a:off x="7968593" y="3400895"/>
            <a:ext cx="611944" cy="483980"/>
          </a:xfrm>
          <a:prstGeom prst="arc">
            <a:avLst>
              <a:gd name="adj1" fmla="val 11282871"/>
              <a:gd name="adj2" fmla="val 0"/>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TextBox 23">
            <a:extLst>
              <a:ext uri="{FF2B5EF4-FFF2-40B4-BE49-F238E27FC236}">
                <a16:creationId xmlns:a16="http://schemas.microsoft.com/office/drawing/2014/main" id="{0C892424-FDC1-6E8A-E4EB-FFE693D7ED3C}"/>
              </a:ext>
            </a:extLst>
          </p:cNvPr>
          <p:cNvSpPr txBox="1"/>
          <p:nvPr/>
        </p:nvSpPr>
        <p:spPr>
          <a:xfrm>
            <a:off x="6476077" y="4955503"/>
            <a:ext cx="1201752" cy="215444"/>
          </a:xfrm>
          <a:prstGeom prst="rect">
            <a:avLst/>
          </a:prstGeom>
          <a:noFill/>
        </p:spPr>
        <p:txBody>
          <a:bodyPr wrap="square" rtlCol="0">
            <a:spAutoFit/>
          </a:bodyPr>
          <a:lstStyle/>
          <a:p>
            <a:pPr algn="ctr"/>
            <a:r>
              <a:rPr lang="en-US" sz="800" dirty="0"/>
              <a:t>Work</a:t>
            </a:r>
          </a:p>
        </p:txBody>
      </p:sp>
      <p:cxnSp>
        <p:nvCxnSpPr>
          <p:cNvPr id="25" name="Straight Arrow Connector 24">
            <a:extLst>
              <a:ext uri="{FF2B5EF4-FFF2-40B4-BE49-F238E27FC236}">
                <a16:creationId xmlns:a16="http://schemas.microsoft.com/office/drawing/2014/main" id="{63F5ECCD-917E-DD88-95FB-3010BB1D9DAD}"/>
              </a:ext>
            </a:extLst>
          </p:cNvPr>
          <p:cNvCxnSpPr>
            <a:cxnSpLocks/>
          </p:cNvCxnSpPr>
          <p:nvPr/>
        </p:nvCxnSpPr>
        <p:spPr>
          <a:xfrm flipV="1">
            <a:off x="7078837" y="4490971"/>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Arc 25">
            <a:extLst>
              <a:ext uri="{FF2B5EF4-FFF2-40B4-BE49-F238E27FC236}">
                <a16:creationId xmlns:a16="http://schemas.microsoft.com/office/drawing/2014/main" id="{D436663B-9C98-CB28-2793-C6DAA79A16AC}"/>
              </a:ext>
            </a:extLst>
          </p:cNvPr>
          <p:cNvSpPr/>
          <p:nvPr/>
        </p:nvSpPr>
        <p:spPr>
          <a:xfrm rot="1259430">
            <a:off x="6367153" y="2796433"/>
            <a:ext cx="627205" cy="568042"/>
          </a:xfrm>
          <a:prstGeom prst="arc">
            <a:avLst>
              <a:gd name="adj1" fmla="val 10893478"/>
              <a:gd name="adj2" fmla="val 825849"/>
            </a:avLst>
          </a:prstGeom>
          <a:ln w="12700">
            <a:solidFill>
              <a:srgbClr val="273B8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TextBox 26">
            <a:extLst>
              <a:ext uri="{FF2B5EF4-FFF2-40B4-BE49-F238E27FC236}">
                <a16:creationId xmlns:a16="http://schemas.microsoft.com/office/drawing/2014/main" id="{F7B5E8D2-E93F-9314-E487-D029A8D5DDB9}"/>
              </a:ext>
            </a:extLst>
          </p:cNvPr>
          <p:cNvSpPr txBox="1"/>
          <p:nvPr/>
        </p:nvSpPr>
        <p:spPr>
          <a:xfrm>
            <a:off x="5974149" y="4977007"/>
            <a:ext cx="768159" cy="461665"/>
          </a:xfrm>
          <a:prstGeom prst="rect">
            <a:avLst/>
          </a:prstGeom>
          <a:noFill/>
        </p:spPr>
        <p:txBody>
          <a:bodyPr wrap="none" rtlCol="0">
            <a:spAutoFit/>
          </a:bodyPr>
          <a:lstStyle/>
          <a:p>
            <a:pPr algn="ctr"/>
            <a:r>
              <a:rPr lang="en-US" sz="800" dirty="0"/>
              <a:t> Manager </a:t>
            </a:r>
          </a:p>
          <a:p>
            <a:pPr algn="ctr"/>
            <a:r>
              <a:rPr lang="en-US" sz="800" dirty="0"/>
              <a:t>Recognition / </a:t>
            </a:r>
          </a:p>
          <a:p>
            <a:pPr algn="ctr"/>
            <a:r>
              <a:rPr lang="en-US" sz="800" dirty="0"/>
              <a:t>Appreciation</a:t>
            </a:r>
            <a:endParaRPr lang="en-US" sz="1000" dirty="0"/>
          </a:p>
        </p:txBody>
      </p:sp>
      <p:cxnSp>
        <p:nvCxnSpPr>
          <p:cNvPr id="28" name="Straight Arrow Connector 27">
            <a:extLst>
              <a:ext uri="{FF2B5EF4-FFF2-40B4-BE49-F238E27FC236}">
                <a16:creationId xmlns:a16="http://schemas.microsoft.com/office/drawing/2014/main" id="{7B199342-3C7A-464E-CBC1-25BA167909DF}"/>
              </a:ext>
            </a:extLst>
          </p:cNvPr>
          <p:cNvCxnSpPr>
            <a:cxnSpLocks/>
          </p:cNvCxnSpPr>
          <p:nvPr/>
        </p:nvCxnSpPr>
        <p:spPr>
          <a:xfrm flipV="1">
            <a:off x="6392928" y="4490970"/>
            <a:ext cx="0" cy="43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D51B70B-9965-BB62-B18F-43774C3C00CA}"/>
              </a:ext>
            </a:extLst>
          </p:cNvPr>
          <p:cNvSpPr/>
          <p:nvPr/>
        </p:nvSpPr>
        <p:spPr>
          <a:xfrm>
            <a:off x="3892708" y="2411116"/>
            <a:ext cx="3488758" cy="31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B4F0CC21-3A0A-D525-76C7-B19A7DB9A982}"/>
              </a:ext>
            </a:extLst>
          </p:cNvPr>
          <p:cNvSpPr/>
          <p:nvPr/>
        </p:nvSpPr>
        <p:spPr>
          <a:xfrm>
            <a:off x="7396034" y="2521900"/>
            <a:ext cx="1287892" cy="3142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69A76AE-FDB1-D3D4-FBEA-E62E3198F5C8}"/>
              </a:ext>
            </a:extLst>
          </p:cNvPr>
          <p:cNvSpPr txBox="1"/>
          <p:nvPr/>
        </p:nvSpPr>
        <p:spPr>
          <a:xfrm>
            <a:off x="4768709" y="1932525"/>
            <a:ext cx="1736757" cy="369332"/>
          </a:xfrm>
          <a:prstGeom prst="rect">
            <a:avLst/>
          </a:prstGeom>
          <a:noFill/>
        </p:spPr>
        <p:txBody>
          <a:bodyPr wrap="none" rtlCol="0">
            <a:spAutoFit/>
          </a:bodyPr>
          <a:lstStyle/>
          <a:p>
            <a:r>
              <a:rPr lang="en-US" b="1" dirty="0">
                <a:solidFill>
                  <a:srgbClr val="FF0000"/>
                </a:solidFill>
              </a:rPr>
              <a:t>Receiving Points</a:t>
            </a:r>
          </a:p>
        </p:txBody>
      </p:sp>
      <p:sp>
        <p:nvSpPr>
          <p:cNvPr id="32" name="TextBox 31">
            <a:extLst>
              <a:ext uri="{FF2B5EF4-FFF2-40B4-BE49-F238E27FC236}">
                <a16:creationId xmlns:a16="http://schemas.microsoft.com/office/drawing/2014/main" id="{EF173D5C-A94D-1FB4-F9FE-62BC0A7AA26D}"/>
              </a:ext>
            </a:extLst>
          </p:cNvPr>
          <p:cNvSpPr txBox="1"/>
          <p:nvPr/>
        </p:nvSpPr>
        <p:spPr>
          <a:xfrm>
            <a:off x="7089047" y="1932525"/>
            <a:ext cx="1901867" cy="369332"/>
          </a:xfrm>
          <a:prstGeom prst="rect">
            <a:avLst/>
          </a:prstGeom>
          <a:noFill/>
        </p:spPr>
        <p:txBody>
          <a:bodyPr wrap="none" rtlCol="0">
            <a:spAutoFit/>
          </a:bodyPr>
          <a:lstStyle/>
          <a:p>
            <a:r>
              <a:rPr lang="en-US" b="1" dirty="0">
                <a:solidFill>
                  <a:srgbClr val="FF0000"/>
                </a:solidFill>
              </a:rPr>
              <a:t>Redeeming Points</a:t>
            </a:r>
          </a:p>
        </p:txBody>
      </p:sp>
    </p:spTree>
    <p:extLst>
      <p:ext uri="{BB962C8B-B14F-4D97-AF65-F5344CB8AC3E}">
        <p14:creationId xmlns:p14="http://schemas.microsoft.com/office/powerpoint/2010/main" val="32633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19862D-0169-CD71-2872-1E31F61380AA}"/>
              </a:ext>
            </a:extLst>
          </p:cNvPr>
          <p:cNvSpPr>
            <a:spLocks noGrp="1"/>
          </p:cNvSpPr>
          <p:nvPr>
            <p:ph type="subTitle" idx="1"/>
          </p:nvPr>
        </p:nvSpPr>
        <p:spPr/>
        <p:txBody>
          <a:bodyPr/>
          <a:lstStyle/>
          <a:p>
            <a:pPr marL="0" indent="0">
              <a:buNone/>
            </a:pPr>
            <a:r>
              <a:rPr lang="en-US" dirty="0"/>
              <a:t>Learn how to design incentive systems, broadly defined, that shape the behavior and decisions of others in your organization to further the organization’s purpose</a:t>
            </a:r>
          </a:p>
        </p:txBody>
      </p:sp>
      <p:sp>
        <p:nvSpPr>
          <p:cNvPr id="3" name="Text Placeholder 2">
            <a:extLst>
              <a:ext uri="{FF2B5EF4-FFF2-40B4-BE49-F238E27FC236}">
                <a16:creationId xmlns:a16="http://schemas.microsoft.com/office/drawing/2014/main" id="{9B7F41CB-32BA-1639-60B9-5020631DC493}"/>
              </a:ext>
            </a:extLst>
          </p:cNvPr>
          <p:cNvSpPr>
            <a:spLocks noGrp="1"/>
          </p:cNvSpPr>
          <p:nvPr>
            <p:ph type="body" idx="21"/>
          </p:nvPr>
        </p:nvSpPr>
        <p:spPr/>
        <p:txBody>
          <a:bodyPr>
            <a:normAutofit lnSpcReduction="10000"/>
          </a:bodyPr>
          <a:lstStyle/>
          <a:p>
            <a:r>
              <a:rPr lang="en-US" dirty="0"/>
              <a:t>Seminar Objectives</a:t>
            </a:r>
          </a:p>
        </p:txBody>
      </p:sp>
      <p:sp>
        <p:nvSpPr>
          <p:cNvPr id="4" name="Text Placeholder 3">
            <a:extLst>
              <a:ext uri="{FF2B5EF4-FFF2-40B4-BE49-F238E27FC236}">
                <a16:creationId xmlns:a16="http://schemas.microsoft.com/office/drawing/2014/main" id="{D42DE5AC-65BD-CE0A-5513-960C77BF87ED}"/>
              </a:ext>
            </a:extLst>
          </p:cNvPr>
          <p:cNvSpPr>
            <a:spLocks noGrp="1"/>
          </p:cNvSpPr>
          <p:nvPr>
            <p:ph type="body" idx="22"/>
          </p:nvPr>
        </p:nvSpPr>
        <p:spPr/>
        <p:txBody>
          <a:bodyPr/>
          <a:lstStyle/>
          <a:p>
            <a:r>
              <a:rPr lang="en-US" dirty="0"/>
              <a:t>We will discuss a set of practices, frameworks and tools for:</a:t>
            </a:r>
          </a:p>
          <a:p>
            <a:pPr marL="285750" indent="-285750">
              <a:buFont typeface="Arial" panose="020B0604020202020204" pitchFamily="34" charset="0"/>
              <a:buChar char="•"/>
            </a:pPr>
            <a:r>
              <a:rPr lang="en-US" b="0" dirty="0"/>
              <a:t>Understanding the range of factors that motivate people</a:t>
            </a:r>
          </a:p>
          <a:p>
            <a:pPr marL="285750" indent="-285750">
              <a:buFont typeface="Arial" panose="020B0604020202020204" pitchFamily="34" charset="0"/>
              <a:buChar char="•"/>
            </a:pPr>
            <a:r>
              <a:rPr lang="en-US" b="0" dirty="0"/>
              <a:t>Building and managing formal and informal organizational systems for tapping into those motivational factors and driving value-creating behavior</a:t>
            </a:r>
          </a:p>
        </p:txBody>
      </p:sp>
    </p:spTree>
    <p:extLst>
      <p:ext uri="{BB962C8B-B14F-4D97-AF65-F5344CB8AC3E}">
        <p14:creationId xmlns:p14="http://schemas.microsoft.com/office/powerpoint/2010/main" val="80330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EA4E4-3189-08FD-4963-B34B0A456F89}"/>
              </a:ext>
            </a:extLst>
          </p:cNvPr>
          <p:cNvSpPr>
            <a:spLocks noGrp="1"/>
          </p:cNvSpPr>
          <p:nvPr>
            <p:ph type="body" idx="19"/>
          </p:nvPr>
        </p:nvSpPr>
        <p:spPr/>
        <p:txBody>
          <a:bodyPr/>
          <a:lstStyle/>
          <a:p>
            <a:r>
              <a:rPr lang="en-US" dirty="0"/>
              <a:t>Experience Matters</a:t>
            </a:r>
          </a:p>
        </p:txBody>
      </p:sp>
      <p:pic>
        <p:nvPicPr>
          <p:cNvPr id="5" name="Picture Placeholder 4" descr="A person and person sitting on a mountain looking at a lake&#10;&#10;Description automatically generated">
            <a:extLst>
              <a:ext uri="{FF2B5EF4-FFF2-40B4-BE49-F238E27FC236}">
                <a16:creationId xmlns:a16="http://schemas.microsoft.com/office/drawing/2014/main" id="{FD4B8BFC-6B4A-D67A-6B84-C1EB29F23E70}"/>
              </a:ext>
            </a:extLst>
          </p:cNvPr>
          <p:cNvPicPr>
            <a:picLocks noGrp="1" noChangeAspect="1"/>
          </p:cNvPicPr>
          <p:nvPr>
            <p:ph type="pic" idx="1"/>
          </p:nvPr>
        </p:nvPicPr>
        <p:blipFill rotWithShape="1">
          <a:blip r:embed="rId2"/>
          <a:srcRect t="53178" b="1342"/>
          <a:stretch/>
        </p:blipFill>
        <p:spPr>
          <a:xfrm>
            <a:off x="2610446" y="1643160"/>
            <a:ext cx="6971108" cy="3952340"/>
          </a:xfrm>
        </p:spPr>
      </p:pic>
    </p:spTree>
    <p:extLst>
      <p:ext uri="{BB962C8B-B14F-4D97-AF65-F5344CB8AC3E}">
        <p14:creationId xmlns:p14="http://schemas.microsoft.com/office/powerpoint/2010/main" val="1161841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37DD07-2130-4D65-5523-195FBFBBCE34}"/>
              </a:ext>
            </a:extLst>
          </p:cNvPr>
          <p:cNvSpPr>
            <a:spLocks noGrp="1"/>
          </p:cNvSpPr>
          <p:nvPr>
            <p:ph type="body" sz="half" idx="2"/>
          </p:nvPr>
        </p:nvSpPr>
        <p:spPr/>
        <p:txBody>
          <a:bodyPr/>
          <a:lstStyle/>
          <a:p>
            <a:r>
              <a:rPr lang="en-US" dirty="0"/>
              <a:t>“Psychologically, it is the experience that lives on and the possession that fades away”</a:t>
            </a:r>
          </a:p>
        </p:txBody>
      </p:sp>
      <p:sp>
        <p:nvSpPr>
          <p:cNvPr id="9" name="Text Placeholder 8">
            <a:extLst>
              <a:ext uri="{FF2B5EF4-FFF2-40B4-BE49-F238E27FC236}">
                <a16:creationId xmlns:a16="http://schemas.microsoft.com/office/drawing/2014/main" id="{2CAE1DA3-9813-0089-BC73-E30498DB5ACC}"/>
              </a:ext>
            </a:extLst>
          </p:cNvPr>
          <p:cNvSpPr>
            <a:spLocks noGrp="1"/>
          </p:cNvSpPr>
          <p:nvPr>
            <p:ph type="body" sz="half" idx="19"/>
          </p:nvPr>
        </p:nvSpPr>
        <p:spPr/>
        <p:txBody>
          <a:bodyPr>
            <a:normAutofit lnSpcReduction="10000"/>
          </a:bodyPr>
          <a:lstStyle/>
          <a:p>
            <a:r>
              <a:rPr lang="en-US" dirty="0"/>
              <a:t>Experience Matters</a:t>
            </a:r>
          </a:p>
        </p:txBody>
      </p:sp>
      <p:sp>
        <p:nvSpPr>
          <p:cNvPr id="15" name="Text Placeholder 9">
            <a:extLst>
              <a:ext uri="{FF2B5EF4-FFF2-40B4-BE49-F238E27FC236}">
                <a16:creationId xmlns:a16="http://schemas.microsoft.com/office/drawing/2014/main" id="{73DEE427-3596-35E4-7EFB-846778AC2336}"/>
              </a:ext>
            </a:extLst>
          </p:cNvPr>
          <p:cNvSpPr>
            <a:spLocks noGrp="1"/>
          </p:cNvSpPr>
          <p:nvPr>
            <p:ph type="body" idx="20"/>
          </p:nvPr>
        </p:nvSpPr>
        <p:spPr>
          <a:xfrm>
            <a:off x="685800" y="2183450"/>
            <a:ext cx="10744200" cy="3412054"/>
          </a:xfrm>
        </p:spPr>
        <p:txBody>
          <a:bodyPr/>
          <a:lstStyle/>
          <a:p>
            <a:pPr marL="285750" indent="-285750">
              <a:buFont typeface="Arial" panose="020B0604020202020204" pitchFamily="34" charset="0"/>
              <a:buChar char="•"/>
            </a:pPr>
            <a:r>
              <a:rPr lang="en-US" dirty="0"/>
              <a:t>We derive greater satisfaction, enjoyment and happiness from buying experiences vs. things</a:t>
            </a:r>
          </a:p>
          <a:p>
            <a:pPr marL="285750" indent="-285750">
              <a:buFont typeface="Arial" panose="020B0604020202020204" pitchFamily="34" charset="0"/>
              <a:buChar char="•"/>
            </a:pPr>
            <a:r>
              <a:rPr lang="en-US" dirty="0"/>
              <a:t>In part, due to “hedonic adaptation” </a:t>
            </a:r>
          </a:p>
          <a:p>
            <a:pPr marL="285750" indent="-285750">
              <a:buFont typeface="Arial" panose="020B0604020202020204" pitchFamily="34" charset="0"/>
              <a:buChar char="•"/>
            </a:pPr>
            <a:r>
              <a:rPr lang="en-US" dirty="0"/>
              <a:t>People tend to adapt quickly to new cars, raises and bonuses (i.e., the thrill wears off fast)</a:t>
            </a:r>
          </a:p>
          <a:p>
            <a:pPr marL="285750" indent="-285750">
              <a:buFont typeface="Arial" panose="020B0604020202020204" pitchFamily="34" charset="0"/>
              <a:buChar char="•"/>
            </a:pPr>
            <a:r>
              <a:rPr lang="en-US" dirty="0"/>
              <a:t>Same is not true for experiences. Indeed, if anything, people tend to upgrade their memories of trips, adventures  and other experiences in retrospect, remembering the best elements and forgetting or downplaying the worst </a:t>
            </a:r>
          </a:p>
        </p:txBody>
      </p:sp>
    </p:spTree>
    <p:extLst>
      <p:ext uri="{BB962C8B-B14F-4D97-AF65-F5344CB8AC3E}">
        <p14:creationId xmlns:p14="http://schemas.microsoft.com/office/powerpoint/2010/main" val="746518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3656D9-9A16-6221-B2D5-F9FDDFBA6A2F}"/>
              </a:ext>
            </a:extLst>
          </p:cNvPr>
          <p:cNvSpPr>
            <a:spLocks noGrp="1"/>
          </p:cNvSpPr>
          <p:nvPr>
            <p:ph type="body" idx="19"/>
          </p:nvPr>
        </p:nvSpPr>
        <p:spPr/>
        <p:txBody>
          <a:bodyPr/>
          <a:lstStyle/>
          <a:p>
            <a:r>
              <a:rPr lang="en-US" dirty="0"/>
              <a:t>For Some More than Others, Status Matters</a:t>
            </a:r>
          </a:p>
        </p:txBody>
      </p:sp>
      <p:pic>
        <p:nvPicPr>
          <p:cNvPr id="8" name="Picture Placeholder 7" descr="A stack of money with a green arrow&#10;&#10;Description automatically generated">
            <a:extLst>
              <a:ext uri="{FF2B5EF4-FFF2-40B4-BE49-F238E27FC236}">
                <a16:creationId xmlns:a16="http://schemas.microsoft.com/office/drawing/2014/main" id="{A938DB65-9EBE-3E07-4DCD-4E04ECFEDFC0}"/>
              </a:ext>
            </a:extLst>
          </p:cNvPr>
          <p:cNvPicPr>
            <a:picLocks noGrp="1" noChangeAspect="1"/>
          </p:cNvPicPr>
          <p:nvPr>
            <p:ph type="pic" idx="1"/>
          </p:nvPr>
        </p:nvPicPr>
        <p:blipFill rotWithShape="1">
          <a:blip r:embed="rId2"/>
          <a:srcRect l="-20541" r="-20541"/>
          <a:stretch/>
        </p:blipFill>
        <p:spPr/>
      </p:pic>
      <p:sp>
        <p:nvSpPr>
          <p:cNvPr id="4" name="Text Placeholder 3">
            <a:extLst>
              <a:ext uri="{FF2B5EF4-FFF2-40B4-BE49-F238E27FC236}">
                <a16:creationId xmlns:a16="http://schemas.microsoft.com/office/drawing/2014/main" id="{F52D8ABC-835F-A5A9-F70D-4DF103AFB64A}"/>
              </a:ext>
            </a:extLst>
          </p:cNvPr>
          <p:cNvSpPr>
            <a:spLocks noGrp="1"/>
          </p:cNvSpPr>
          <p:nvPr>
            <p:ph type="body" idx="22"/>
          </p:nvPr>
        </p:nvSpPr>
        <p:spPr>
          <a:xfrm>
            <a:off x="682530" y="4661618"/>
            <a:ext cx="10817352" cy="948978"/>
          </a:xfrm>
        </p:spPr>
        <p:txBody>
          <a:bodyPr/>
          <a:lstStyle/>
          <a:p>
            <a:r>
              <a:rPr lang="en-US" dirty="0"/>
              <a:t>Tip: As opposed to cash rewards, non-cash rewards have “trophy value.”  It is socially acceptable to talk about  a trip , a luxury good, even show off a gold star on a business card, but less acceptable to talk about a monetary reward.</a:t>
            </a:r>
          </a:p>
        </p:txBody>
      </p:sp>
      <p:pic>
        <p:nvPicPr>
          <p:cNvPr id="10" name="Picture Placeholder 9" descr="A close-up of a plaque&#10;&#10;Description automatically generated">
            <a:extLst>
              <a:ext uri="{FF2B5EF4-FFF2-40B4-BE49-F238E27FC236}">
                <a16:creationId xmlns:a16="http://schemas.microsoft.com/office/drawing/2014/main" id="{1AD85CD8-D69F-08A4-682A-ABEA2CDE29FD}"/>
              </a:ext>
            </a:extLst>
          </p:cNvPr>
          <p:cNvPicPr>
            <a:picLocks noGrp="1" noChangeAspect="1"/>
          </p:cNvPicPr>
          <p:nvPr>
            <p:ph type="pic" idx="25"/>
          </p:nvPr>
        </p:nvPicPr>
        <p:blipFill rotWithShape="1">
          <a:blip r:embed="rId3"/>
          <a:srcRect l="-42742" r="-42742"/>
          <a:stretch/>
        </p:blipFill>
        <p:spPr/>
      </p:pic>
    </p:spTree>
    <p:extLst>
      <p:ext uri="{BB962C8B-B14F-4D97-AF65-F5344CB8AC3E}">
        <p14:creationId xmlns:p14="http://schemas.microsoft.com/office/powerpoint/2010/main" val="9831212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0C0984-2404-12CA-7339-335FF8C6762B}"/>
              </a:ext>
            </a:extLst>
          </p:cNvPr>
          <p:cNvSpPr>
            <a:spLocks noGrp="1"/>
          </p:cNvSpPr>
          <p:nvPr>
            <p:ph type="body" idx="19"/>
          </p:nvPr>
        </p:nvSpPr>
        <p:spPr/>
        <p:txBody>
          <a:bodyPr/>
          <a:lstStyle/>
          <a:p>
            <a:r>
              <a:rPr lang="en-US" dirty="0"/>
              <a:t>How You Position it Matters: Framing</a:t>
            </a:r>
          </a:p>
        </p:txBody>
      </p:sp>
      <p:pic>
        <p:nvPicPr>
          <p:cNvPr id="5" name="Picture Placeholder 4" descr="A person sitting on a cardboard sign&#10;&#10;Description automatically generated">
            <a:extLst>
              <a:ext uri="{FF2B5EF4-FFF2-40B4-BE49-F238E27FC236}">
                <a16:creationId xmlns:a16="http://schemas.microsoft.com/office/drawing/2014/main" id="{AFCD1EDD-716A-A7C7-FCD6-34B2328948BD}"/>
              </a:ext>
            </a:extLst>
          </p:cNvPr>
          <p:cNvPicPr>
            <a:picLocks noGrp="1" noChangeAspect="1"/>
          </p:cNvPicPr>
          <p:nvPr>
            <p:ph type="pic" idx="1"/>
          </p:nvPr>
        </p:nvPicPr>
        <p:blipFill>
          <a:blip r:embed="rId2"/>
          <a:srcRect l="392" r="392"/>
          <a:stretch>
            <a:fillRect/>
          </a:stretch>
        </p:blipFill>
        <p:spPr/>
      </p:pic>
    </p:spTree>
    <p:extLst>
      <p:ext uri="{BB962C8B-B14F-4D97-AF65-F5344CB8AC3E}">
        <p14:creationId xmlns:p14="http://schemas.microsoft.com/office/powerpoint/2010/main" val="542363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D86642-3164-7148-7A3C-5B6D2EDC9F0B}"/>
              </a:ext>
            </a:extLst>
          </p:cNvPr>
          <p:cNvSpPr>
            <a:spLocks noGrp="1"/>
          </p:cNvSpPr>
          <p:nvPr>
            <p:ph type="body" idx="19"/>
          </p:nvPr>
        </p:nvSpPr>
        <p:spPr/>
        <p:txBody>
          <a:bodyPr/>
          <a:lstStyle/>
          <a:p>
            <a:r>
              <a:rPr lang="en-US" dirty="0"/>
              <a:t>Framing Matters</a:t>
            </a:r>
          </a:p>
        </p:txBody>
      </p:sp>
      <p:pic>
        <p:nvPicPr>
          <p:cNvPr id="6" name="Picture Placeholder 5" descr="A blue and yellow card with white text and red and green circles&#10;&#10;Description automatically generated">
            <a:extLst>
              <a:ext uri="{FF2B5EF4-FFF2-40B4-BE49-F238E27FC236}">
                <a16:creationId xmlns:a16="http://schemas.microsoft.com/office/drawing/2014/main" id="{F2C0CCE3-5393-FB2C-4AF3-B71513BA68AF}"/>
              </a:ext>
            </a:extLst>
          </p:cNvPr>
          <p:cNvPicPr>
            <a:picLocks noGrp="1" noChangeAspect="1"/>
          </p:cNvPicPr>
          <p:nvPr>
            <p:ph type="pic" idx="1"/>
          </p:nvPr>
        </p:nvPicPr>
        <p:blipFill rotWithShape="1">
          <a:blip r:embed="rId2"/>
          <a:srcRect t="-29826" b="-29826"/>
          <a:stretch/>
        </p:blipFill>
        <p:spPr/>
      </p:pic>
      <p:sp>
        <p:nvSpPr>
          <p:cNvPr id="4" name="Text Placeholder 3">
            <a:extLst>
              <a:ext uri="{FF2B5EF4-FFF2-40B4-BE49-F238E27FC236}">
                <a16:creationId xmlns:a16="http://schemas.microsoft.com/office/drawing/2014/main" id="{FA801DD4-49D8-C3B4-2A88-3570867E1B52}"/>
              </a:ext>
            </a:extLst>
          </p:cNvPr>
          <p:cNvSpPr>
            <a:spLocks noGrp="1"/>
          </p:cNvSpPr>
          <p:nvPr>
            <p:ph type="body" idx="22"/>
          </p:nvPr>
        </p:nvSpPr>
        <p:spPr/>
        <p:txBody>
          <a:bodyPr>
            <a:normAutofit/>
          </a:bodyPr>
          <a:lstStyle/>
          <a:p>
            <a:pPr marL="285750" indent="-285750">
              <a:buFont typeface="Arial" panose="020B0604020202020204" pitchFamily="34" charset="0"/>
              <a:buChar char="•"/>
            </a:pPr>
            <a:r>
              <a:rPr lang="en-US" b="0" dirty="0" err="1"/>
              <a:t>Avos</a:t>
            </a:r>
            <a:r>
              <a:rPr lang="en-US" b="0" dirty="0"/>
              <a:t> Tversky and Daniel </a:t>
            </a:r>
            <a:r>
              <a:rPr lang="en-US" b="0" dirty="0" err="1"/>
              <a:t>Kahnemann</a:t>
            </a:r>
            <a:r>
              <a:rPr lang="en-US" b="0" dirty="0"/>
              <a:t> demonstrated that the choices we</a:t>
            </a:r>
            <a:br>
              <a:rPr lang="en-US" b="0" dirty="0"/>
            </a:br>
            <a:r>
              <a:rPr lang="en-US" b="0" dirty="0"/>
              <a:t>make are also influenced by the way</a:t>
            </a:r>
            <a:br>
              <a:rPr lang="en-US" b="0" dirty="0"/>
            </a:br>
            <a:r>
              <a:rPr lang="en-US" b="0" dirty="0"/>
              <a:t>they are framed</a:t>
            </a:r>
          </a:p>
          <a:p>
            <a:pPr marL="285750" indent="-285750">
              <a:buFont typeface="Arial" panose="020B0604020202020204" pitchFamily="34" charset="0"/>
              <a:buChar char="•"/>
            </a:pPr>
            <a:r>
              <a:rPr lang="en-US" b="0" dirty="0"/>
              <a:t>Different wordings, settings, and</a:t>
            </a:r>
            <a:br>
              <a:rPr lang="en-US" b="0" dirty="0"/>
            </a:br>
            <a:r>
              <a:rPr lang="en-US" b="0" dirty="0"/>
              <a:t>situations will have a powerful effect</a:t>
            </a:r>
            <a:br>
              <a:rPr lang="en-US" b="0" dirty="0"/>
            </a:br>
            <a:r>
              <a:rPr lang="en-US" b="0" dirty="0"/>
              <a:t>on decision-makers</a:t>
            </a:r>
          </a:p>
          <a:p>
            <a:pPr marL="285750" indent="-285750">
              <a:buFont typeface="Arial" panose="020B0604020202020204" pitchFamily="34" charset="0"/>
              <a:buChar char="•"/>
            </a:pPr>
            <a:r>
              <a:rPr lang="en-US" b="0" dirty="0"/>
              <a:t>The framing effect has consistently proven to be one of the strongest biases in decision making. The ways in which framing can be used are nearly unlimited; from emotional appeals to social pressure to priming </a:t>
            </a:r>
          </a:p>
          <a:p>
            <a:pPr marL="285750" indent="-285750">
              <a:buFont typeface="Arial" panose="020B0604020202020204" pitchFamily="34" charset="0"/>
              <a:buChar char="•"/>
            </a:pPr>
            <a:r>
              <a:rPr lang="en-US" b="0" dirty="0"/>
              <a:t>Combined with Prospect Theory (Loss Aversion) the results are even greater</a:t>
            </a:r>
          </a:p>
          <a:p>
            <a:endParaRPr lang="en-US" dirty="0"/>
          </a:p>
          <a:p>
            <a:endParaRPr lang="en-US" dirty="0"/>
          </a:p>
        </p:txBody>
      </p:sp>
    </p:spTree>
    <p:extLst>
      <p:ext uri="{BB962C8B-B14F-4D97-AF65-F5344CB8AC3E}">
        <p14:creationId xmlns:p14="http://schemas.microsoft.com/office/powerpoint/2010/main" val="1686126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9D239-A98B-A814-753B-7A565BC009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A5ED92-D08C-1AED-0DD9-ACB7ACD1B7D7}"/>
              </a:ext>
            </a:extLst>
          </p:cNvPr>
          <p:cNvSpPr>
            <a:spLocks noGrp="1"/>
          </p:cNvSpPr>
          <p:nvPr>
            <p:ph type="body" idx="19"/>
          </p:nvPr>
        </p:nvSpPr>
        <p:spPr/>
        <p:txBody>
          <a:bodyPr/>
          <a:lstStyle/>
          <a:p>
            <a:r>
              <a:rPr lang="en-US" dirty="0"/>
              <a:t>Framing + Experience</a:t>
            </a:r>
          </a:p>
        </p:txBody>
      </p:sp>
      <p:pic>
        <p:nvPicPr>
          <p:cNvPr id="6" name="Picture Placeholder 5">
            <a:extLst>
              <a:ext uri="{FF2B5EF4-FFF2-40B4-BE49-F238E27FC236}">
                <a16:creationId xmlns:a16="http://schemas.microsoft.com/office/drawing/2014/main" id="{7991236A-6A72-1EA1-93CC-E63E04254A67}"/>
              </a:ext>
            </a:extLst>
          </p:cNvPr>
          <p:cNvPicPr>
            <a:picLocks noGrp="1" noChangeAspect="1"/>
          </p:cNvPicPr>
          <p:nvPr>
            <p:ph type="pic" idx="1"/>
          </p:nvPr>
        </p:nvPicPr>
        <p:blipFill rotWithShape="1">
          <a:blip r:embed="rId2"/>
          <a:srcRect l="-29535" t="-31240" r="-27599" b="-23174"/>
          <a:stretch/>
        </p:blipFill>
        <p:spPr>
          <a:xfrm>
            <a:off x="5326368" y="621791"/>
            <a:ext cx="6172200" cy="4973713"/>
          </a:xfrm>
        </p:spPr>
      </p:pic>
      <p:sp>
        <p:nvSpPr>
          <p:cNvPr id="4" name="Text Placeholder 3">
            <a:extLst>
              <a:ext uri="{FF2B5EF4-FFF2-40B4-BE49-F238E27FC236}">
                <a16:creationId xmlns:a16="http://schemas.microsoft.com/office/drawing/2014/main" id="{93D26844-7D4C-B72F-0A81-2169955724DB}"/>
              </a:ext>
            </a:extLst>
          </p:cNvPr>
          <p:cNvSpPr>
            <a:spLocks noGrp="1"/>
          </p:cNvSpPr>
          <p:nvPr>
            <p:ph type="body" idx="22"/>
          </p:nvPr>
        </p:nvSpPr>
        <p:spPr/>
        <p:txBody>
          <a:bodyPr>
            <a:normAutofit/>
          </a:bodyPr>
          <a:lstStyle/>
          <a:p>
            <a:r>
              <a:rPr lang="en-US" dirty="0"/>
              <a:t>“Consuming an experience evokes</a:t>
            </a:r>
            <a:br>
              <a:rPr lang="en-US" dirty="0"/>
            </a:br>
            <a:r>
              <a:rPr lang="en-US" dirty="0"/>
              <a:t>greater emotion than consuming a</a:t>
            </a:r>
            <a:br>
              <a:rPr lang="en-US" dirty="0"/>
            </a:br>
            <a:r>
              <a:rPr lang="en-US" dirty="0"/>
              <a:t>material possession.”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0" dirty="0"/>
              <a:t>Experiential gifts build relationships between giver and receiver. Material rewards may not not to the same degree.</a:t>
            </a:r>
          </a:p>
          <a:p>
            <a:pPr marL="285750" indent="-285750">
              <a:buFont typeface="Arial" panose="020B0604020202020204" pitchFamily="34" charset="0"/>
              <a:buChar char="•"/>
            </a:pPr>
            <a:r>
              <a:rPr lang="en-US" b="0" dirty="0"/>
              <a:t>This is true whether or not giver and receiver enjoy the gift together.</a:t>
            </a:r>
          </a:p>
          <a:p>
            <a:pPr marL="285750" indent="-285750">
              <a:buFont typeface="Arial" panose="020B0604020202020204" pitchFamily="34" charset="0"/>
              <a:buChar char="•"/>
            </a:pPr>
            <a:r>
              <a:rPr lang="en-US" b="0" dirty="0"/>
              <a:t>The benefits of experiential gifts extend to material gifts that evoke experiential thoughts.</a:t>
            </a:r>
          </a:p>
        </p:txBody>
      </p:sp>
    </p:spTree>
    <p:extLst>
      <p:ext uri="{BB962C8B-B14F-4D97-AF65-F5344CB8AC3E}">
        <p14:creationId xmlns:p14="http://schemas.microsoft.com/office/powerpoint/2010/main" val="424332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479A2-4B4B-223E-B745-43A8F584E7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BF7545-B949-586C-3181-3A9D89103768}"/>
              </a:ext>
            </a:extLst>
          </p:cNvPr>
          <p:cNvSpPr>
            <a:spLocks noGrp="1"/>
          </p:cNvSpPr>
          <p:nvPr>
            <p:ph type="body" idx="19"/>
          </p:nvPr>
        </p:nvSpPr>
        <p:spPr/>
        <p:txBody>
          <a:bodyPr/>
          <a:lstStyle/>
          <a:p>
            <a:r>
              <a:rPr lang="en-US" dirty="0"/>
              <a:t>Timing Matters</a:t>
            </a:r>
          </a:p>
        </p:txBody>
      </p:sp>
      <p:sp>
        <p:nvSpPr>
          <p:cNvPr id="4" name="Text Placeholder 3">
            <a:extLst>
              <a:ext uri="{FF2B5EF4-FFF2-40B4-BE49-F238E27FC236}">
                <a16:creationId xmlns:a16="http://schemas.microsoft.com/office/drawing/2014/main" id="{759D97E4-25CB-851C-1F4A-51EE82F03566}"/>
              </a:ext>
            </a:extLst>
          </p:cNvPr>
          <p:cNvSpPr>
            <a:spLocks noGrp="1"/>
          </p:cNvSpPr>
          <p:nvPr>
            <p:ph type="body" idx="22"/>
          </p:nvPr>
        </p:nvSpPr>
        <p:spPr/>
        <p:txBody>
          <a:bodyPr>
            <a:normAutofit lnSpcReduction="10000"/>
          </a:bodyPr>
          <a:lstStyle/>
          <a:p>
            <a:r>
              <a:rPr lang="en-US" dirty="0"/>
              <a:t>“When people assess an experience, they tend to forget or ignore its length. Instead, they seem to rate the experience based on two key moments: (1) the best or worst moment, known as the peak and (2) the ending” – Chip &amp; Dan Heath</a:t>
            </a:r>
          </a:p>
          <a:p>
            <a:pPr marL="285750" indent="-285750">
              <a:buFont typeface="Arial" panose="020B0604020202020204" pitchFamily="34" charset="0"/>
              <a:buChar char="•"/>
            </a:pPr>
            <a:r>
              <a:rPr lang="en-US" b="0" dirty="0"/>
              <a:t>Daniel Kahneman and </a:t>
            </a:r>
            <a:r>
              <a:rPr lang="en-US" b="0" dirty="0" err="1"/>
              <a:t>Avos</a:t>
            </a:r>
            <a:r>
              <a:rPr lang="en-US" b="0" dirty="0"/>
              <a:t> Tversky discovered that we remember and gauge any experience by the "peak" of the experience, and the end</a:t>
            </a:r>
          </a:p>
          <a:p>
            <a:pPr marL="285750" indent="-285750">
              <a:buFont typeface="Arial" panose="020B0604020202020204" pitchFamily="34" charset="0"/>
              <a:buChar char="•"/>
            </a:pPr>
            <a:r>
              <a:rPr lang="en-US" b="0" dirty="0"/>
              <a:t>The peak is the highest emotional point of the experience</a:t>
            </a:r>
          </a:p>
          <a:p>
            <a:pPr marL="285750" indent="-285750">
              <a:buFont typeface="Arial" panose="020B0604020202020204" pitchFamily="34" charset="0"/>
              <a:buChar char="•"/>
            </a:pPr>
            <a:r>
              <a:rPr lang="en-US" b="0" dirty="0"/>
              <a:t>The other key moment is the end of the experience</a:t>
            </a:r>
          </a:p>
          <a:p>
            <a:pPr marL="285750" indent="-285750">
              <a:buFont typeface="Arial" panose="020B0604020202020204" pitchFamily="34" charset="0"/>
              <a:buChar char="•"/>
            </a:pPr>
            <a:r>
              <a:rPr lang="en-US" b="0" dirty="0"/>
              <a:t>Don’t strive to create a complaint-free experience. Focus on creating an extraordinary one</a:t>
            </a:r>
          </a:p>
        </p:txBody>
      </p:sp>
      <p:pic>
        <p:nvPicPr>
          <p:cNvPr id="8" name="Picture Placeholder 7" descr="A diagram of a peak&#10;&#10;Description automatically generated">
            <a:extLst>
              <a:ext uri="{FF2B5EF4-FFF2-40B4-BE49-F238E27FC236}">
                <a16:creationId xmlns:a16="http://schemas.microsoft.com/office/drawing/2014/main" id="{D2B5EE51-A745-6E58-CCB7-83FE9F1316C6}"/>
              </a:ext>
            </a:extLst>
          </p:cNvPr>
          <p:cNvPicPr>
            <a:picLocks noGrp="1" noChangeAspect="1"/>
          </p:cNvPicPr>
          <p:nvPr>
            <p:ph type="pic" idx="1"/>
          </p:nvPr>
        </p:nvPicPr>
        <p:blipFill rotWithShape="1">
          <a:blip r:embed="rId2"/>
          <a:srcRect t="-10090" b="-10090"/>
          <a:stretch/>
        </p:blipFill>
        <p:spPr>
          <a:xfrm>
            <a:off x="5326368" y="621791"/>
            <a:ext cx="6172200" cy="4973713"/>
          </a:xfrm>
        </p:spPr>
      </p:pic>
      <p:sp>
        <p:nvSpPr>
          <p:cNvPr id="9" name="TextBox 8">
            <a:extLst>
              <a:ext uri="{FF2B5EF4-FFF2-40B4-BE49-F238E27FC236}">
                <a16:creationId xmlns:a16="http://schemas.microsoft.com/office/drawing/2014/main" id="{832FEA2F-84A5-BBE9-0A1C-E961F1BA1C51}"/>
              </a:ext>
            </a:extLst>
          </p:cNvPr>
          <p:cNvSpPr txBox="1"/>
          <p:nvPr/>
        </p:nvSpPr>
        <p:spPr>
          <a:xfrm>
            <a:off x="7379846" y="5206586"/>
            <a:ext cx="2065245" cy="276999"/>
          </a:xfrm>
          <a:prstGeom prst="rect">
            <a:avLst/>
          </a:prstGeom>
          <a:noFill/>
        </p:spPr>
        <p:txBody>
          <a:bodyPr wrap="none" rtlCol="0">
            <a:spAutoFit/>
          </a:bodyPr>
          <a:lstStyle/>
          <a:p>
            <a:pPr algn="ctr"/>
            <a:r>
              <a:rPr lang="en-US" sz="1200" kern="1200" dirty="0" err="1">
                <a:solidFill>
                  <a:schemeClr val="tx1"/>
                </a:solidFill>
                <a:latin typeface="Arial" panose="020B0604020202020204" pitchFamily="34" charset="0"/>
                <a:ea typeface="Calibri"/>
                <a:cs typeface="Arial" panose="020B0604020202020204" pitchFamily="34" charset="0"/>
                <a:sym typeface="Calibri"/>
              </a:rPr>
              <a:t>Kahneman</a:t>
            </a:r>
            <a:r>
              <a:rPr lang="en-US" sz="1200" kern="1200" dirty="0">
                <a:solidFill>
                  <a:schemeClr val="tx1"/>
                </a:solidFill>
                <a:latin typeface="Arial" panose="020B0604020202020204" pitchFamily="34" charset="0"/>
                <a:ea typeface="Calibri"/>
                <a:cs typeface="Arial" panose="020B0604020202020204" pitchFamily="34" charset="0"/>
                <a:sym typeface="Calibri"/>
              </a:rPr>
              <a:t> &amp; </a:t>
            </a:r>
            <a:r>
              <a:rPr lang="en-US" sz="1200" kern="1200" dirty="0" err="1">
                <a:solidFill>
                  <a:schemeClr val="tx1"/>
                </a:solidFill>
                <a:latin typeface="Arial" panose="020B0604020202020204" pitchFamily="34" charset="0"/>
                <a:ea typeface="Calibri"/>
                <a:cs typeface="Arial" panose="020B0604020202020204" pitchFamily="34" charset="0"/>
                <a:sym typeface="Calibri"/>
              </a:rPr>
              <a:t>Tversky</a:t>
            </a:r>
            <a:r>
              <a:rPr lang="en-US" sz="1200" kern="1200" dirty="0">
                <a:solidFill>
                  <a:schemeClr val="tx1"/>
                </a:solidFill>
                <a:latin typeface="Arial" panose="020B0604020202020204" pitchFamily="34" charset="0"/>
                <a:ea typeface="Calibri"/>
                <a:cs typeface="Arial" panose="020B0604020202020204" pitchFamily="34" charset="0"/>
                <a:sym typeface="Calibri"/>
              </a:rPr>
              <a:t>, 1999</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166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0E40E-B62F-E6A2-7BB9-9C100F9FF94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AB0FC6-750A-35C0-5321-3CEB05B39462}"/>
              </a:ext>
            </a:extLst>
          </p:cNvPr>
          <p:cNvSpPr>
            <a:spLocks noGrp="1"/>
          </p:cNvSpPr>
          <p:nvPr>
            <p:ph type="body" idx="19"/>
          </p:nvPr>
        </p:nvSpPr>
        <p:spPr/>
        <p:txBody>
          <a:bodyPr>
            <a:normAutofit lnSpcReduction="10000"/>
          </a:bodyPr>
          <a:lstStyle/>
          <a:p>
            <a:r>
              <a:rPr lang="en-US" dirty="0"/>
              <a:t>We Don’t Decide</a:t>
            </a:r>
            <a:br>
              <a:rPr lang="en-US" dirty="0"/>
            </a:br>
            <a:r>
              <a:rPr lang="en-US" dirty="0"/>
              <a:t>in a Vacuum</a:t>
            </a:r>
          </a:p>
        </p:txBody>
      </p:sp>
      <p:sp>
        <p:nvSpPr>
          <p:cNvPr id="4" name="Text Placeholder 3">
            <a:extLst>
              <a:ext uri="{FF2B5EF4-FFF2-40B4-BE49-F238E27FC236}">
                <a16:creationId xmlns:a16="http://schemas.microsoft.com/office/drawing/2014/main" id="{3237AE1F-CC36-2FBB-18B0-4E60224D71A0}"/>
              </a:ext>
            </a:extLst>
          </p:cNvPr>
          <p:cNvSpPr>
            <a:spLocks noGrp="1"/>
          </p:cNvSpPr>
          <p:nvPr>
            <p:ph type="body" sz="half" idx="23"/>
          </p:nvPr>
        </p:nvSpPr>
        <p:spPr>
          <a:xfrm>
            <a:off x="678591" y="1643168"/>
            <a:ext cx="4499975" cy="3641631"/>
          </a:xfrm>
        </p:spPr>
        <p:txBody>
          <a:bodyPr>
            <a:normAutofit/>
          </a:bodyPr>
          <a:lstStyle/>
          <a:p>
            <a:pPr marL="285750" indent="-285750">
              <a:buFont typeface="Arial" panose="020B0604020202020204" pitchFamily="34" charset="0"/>
              <a:buChar char="•"/>
            </a:pPr>
            <a:r>
              <a:rPr lang="en-US" dirty="0"/>
              <a:t>Your environment strongly influences your choices</a:t>
            </a:r>
          </a:p>
          <a:p>
            <a:pPr marL="285750" indent="-285750">
              <a:buFont typeface="Arial" panose="020B0604020202020204" pitchFamily="34" charset="0"/>
              <a:buChar char="•"/>
            </a:pPr>
            <a:r>
              <a:rPr lang="en-US" dirty="0"/>
              <a:t>You can gently and benignly ‘nudge’ people toward better decisions</a:t>
            </a:r>
          </a:p>
          <a:p>
            <a:pPr marL="285750" indent="-285750">
              <a:buFont typeface="Arial" panose="020B0604020202020204" pitchFamily="34" charset="0"/>
              <a:buChar char="•"/>
            </a:pPr>
            <a:r>
              <a:rPr lang="en-US" dirty="0"/>
              <a:t>Well-designed rewards subtly signal and/or trigger desired behaviors</a:t>
            </a:r>
            <a:endParaRPr lang="en-US" b="0" dirty="0"/>
          </a:p>
        </p:txBody>
      </p:sp>
      <p:pic>
        <p:nvPicPr>
          <p:cNvPr id="3" name="Google Shape;170;p25">
            <a:extLst>
              <a:ext uri="{FF2B5EF4-FFF2-40B4-BE49-F238E27FC236}">
                <a16:creationId xmlns:a16="http://schemas.microsoft.com/office/drawing/2014/main" id="{B3F67BD7-2D7E-BE1C-EDA3-9AE8CB318261}"/>
              </a:ext>
            </a:extLst>
          </p:cNvPr>
          <p:cNvPicPr preferRelativeResize="0"/>
          <p:nvPr/>
        </p:nvPicPr>
        <p:blipFill rotWithShape="1">
          <a:blip r:embed="rId2">
            <a:alphaModFix/>
          </a:blip>
          <a:srcRect/>
          <a:stretch/>
        </p:blipFill>
        <p:spPr>
          <a:xfrm>
            <a:off x="7585180" y="524152"/>
            <a:ext cx="2031684" cy="3308350"/>
          </a:xfrm>
          <a:prstGeom prst="rect">
            <a:avLst/>
          </a:prstGeom>
          <a:noFill/>
          <a:ln>
            <a:noFill/>
          </a:ln>
        </p:spPr>
      </p:pic>
      <p:pic>
        <p:nvPicPr>
          <p:cNvPr id="5" name="Google Shape;171;p25">
            <a:extLst>
              <a:ext uri="{FF2B5EF4-FFF2-40B4-BE49-F238E27FC236}">
                <a16:creationId xmlns:a16="http://schemas.microsoft.com/office/drawing/2014/main" id="{A37C0CC5-AC67-EBB2-59B7-ADC8DAF83949}"/>
              </a:ext>
            </a:extLst>
          </p:cNvPr>
          <p:cNvPicPr preferRelativeResize="0"/>
          <p:nvPr/>
        </p:nvPicPr>
        <p:blipFill rotWithShape="1">
          <a:blip r:embed="rId3">
            <a:alphaModFix/>
          </a:blip>
          <a:srcRect/>
          <a:stretch/>
        </p:blipFill>
        <p:spPr>
          <a:xfrm>
            <a:off x="5436086" y="496924"/>
            <a:ext cx="2747044" cy="3362805"/>
          </a:xfrm>
          <a:prstGeom prst="rect">
            <a:avLst/>
          </a:prstGeom>
          <a:noFill/>
          <a:ln>
            <a:noFill/>
          </a:ln>
        </p:spPr>
      </p:pic>
      <p:pic>
        <p:nvPicPr>
          <p:cNvPr id="7" name="Picture 6">
            <a:extLst>
              <a:ext uri="{FF2B5EF4-FFF2-40B4-BE49-F238E27FC236}">
                <a16:creationId xmlns:a16="http://schemas.microsoft.com/office/drawing/2014/main" id="{B309DB12-CEE4-8796-6D38-E17D6D869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2179" y="952461"/>
            <a:ext cx="2430238" cy="3442838"/>
          </a:xfrm>
          <a:prstGeom prst="rect">
            <a:avLst/>
          </a:prstGeom>
        </p:spPr>
      </p:pic>
      <p:pic>
        <p:nvPicPr>
          <p:cNvPr id="8" name="Google Shape;172;p25" descr="https://images-na.ssl-images-amazon.com/images/I/4114VI3ilcL._SX331_BO1,204,203,200_.jpg">
            <a:extLst>
              <a:ext uri="{FF2B5EF4-FFF2-40B4-BE49-F238E27FC236}">
                <a16:creationId xmlns:a16="http://schemas.microsoft.com/office/drawing/2014/main" id="{92A40B7F-6BA8-F191-183A-58CD2A36061C}"/>
              </a:ext>
            </a:extLst>
          </p:cNvPr>
          <p:cNvPicPr preferRelativeResize="0"/>
          <p:nvPr/>
        </p:nvPicPr>
        <p:blipFill rotWithShape="1">
          <a:blip r:embed="rId5">
            <a:alphaModFix/>
          </a:blip>
          <a:srcRect/>
          <a:stretch/>
        </p:blipFill>
        <p:spPr>
          <a:xfrm>
            <a:off x="7962198" y="2434659"/>
            <a:ext cx="1901997" cy="2850140"/>
          </a:xfrm>
          <a:prstGeom prst="rect">
            <a:avLst/>
          </a:prstGeom>
          <a:noFill/>
          <a:ln>
            <a:noFill/>
          </a:ln>
        </p:spPr>
      </p:pic>
      <p:pic>
        <p:nvPicPr>
          <p:cNvPr id="9" name="Google Shape;174;p25" descr="https://images-na.ssl-images-amazon.com/images/I/41S6hyKV9uL._SX324_BO1,204,203,200_.jpg">
            <a:extLst>
              <a:ext uri="{FF2B5EF4-FFF2-40B4-BE49-F238E27FC236}">
                <a16:creationId xmlns:a16="http://schemas.microsoft.com/office/drawing/2014/main" id="{D54A8F53-CEA6-AABD-0342-9110D5271D97}"/>
              </a:ext>
            </a:extLst>
          </p:cNvPr>
          <p:cNvPicPr preferRelativeResize="0"/>
          <p:nvPr/>
        </p:nvPicPr>
        <p:blipFill rotWithShape="1">
          <a:blip r:embed="rId6">
            <a:alphaModFix/>
          </a:blip>
          <a:srcRect/>
          <a:stretch/>
        </p:blipFill>
        <p:spPr>
          <a:xfrm>
            <a:off x="6291184" y="2741240"/>
            <a:ext cx="1864710" cy="2854264"/>
          </a:xfrm>
          <a:prstGeom prst="rect">
            <a:avLst/>
          </a:prstGeom>
          <a:noFill/>
          <a:ln>
            <a:noFill/>
          </a:ln>
        </p:spPr>
      </p:pic>
    </p:spTree>
    <p:extLst>
      <p:ext uri="{BB962C8B-B14F-4D97-AF65-F5344CB8AC3E}">
        <p14:creationId xmlns:p14="http://schemas.microsoft.com/office/powerpoint/2010/main" val="50285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4518042-12DD-A246-617F-A17065F9EEA5}"/>
              </a:ext>
            </a:extLst>
          </p:cNvPr>
          <p:cNvSpPr>
            <a:spLocks noGrp="1"/>
          </p:cNvSpPr>
          <p:nvPr>
            <p:ph type="body" idx="20"/>
          </p:nvPr>
        </p:nvSpPr>
        <p:spPr/>
        <p:txBody>
          <a:bodyPr/>
          <a:lstStyle/>
          <a:p>
            <a:r>
              <a:rPr lang="en-US" dirty="0"/>
              <a:t>Choose</a:t>
            </a:r>
          </a:p>
          <a:p>
            <a:pPr marL="342900" indent="-342900">
              <a:buFont typeface="+mj-lt"/>
              <a:buAutoNum type="alphaLcParenR"/>
            </a:pPr>
            <a:r>
              <a:rPr lang="en-US" b="0" dirty="0"/>
              <a:t>A sure gain of $240</a:t>
            </a:r>
          </a:p>
          <a:p>
            <a:pPr marL="342900" indent="-342900">
              <a:buFont typeface="+mj-lt"/>
              <a:buAutoNum type="alphaLcParenR"/>
            </a:pPr>
            <a:r>
              <a:rPr lang="en-US" b="0" dirty="0"/>
              <a:t>25% chance to gain $1000, and %75 chance to gain nothing</a:t>
            </a:r>
          </a:p>
        </p:txBody>
      </p:sp>
      <p:sp>
        <p:nvSpPr>
          <p:cNvPr id="8" name="Text Placeholder 7">
            <a:extLst>
              <a:ext uri="{FF2B5EF4-FFF2-40B4-BE49-F238E27FC236}">
                <a16:creationId xmlns:a16="http://schemas.microsoft.com/office/drawing/2014/main" id="{70B856C2-902E-3093-9EF2-2CA6C7E1ADC3}"/>
              </a:ext>
            </a:extLst>
          </p:cNvPr>
          <p:cNvSpPr>
            <a:spLocks noGrp="1"/>
          </p:cNvSpPr>
          <p:nvPr>
            <p:ph type="body" idx="21"/>
          </p:nvPr>
        </p:nvSpPr>
        <p:spPr/>
        <p:txBody>
          <a:bodyPr/>
          <a:lstStyle/>
          <a:p>
            <a:r>
              <a:rPr lang="en-US" dirty="0"/>
              <a:t>Choose</a:t>
            </a:r>
          </a:p>
          <a:p>
            <a:pPr marL="342900" indent="-342900">
              <a:buFont typeface="+mj-lt"/>
              <a:buAutoNum type="alphaLcParenR"/>
            </a:pPr>
            <a:r>
              <a:rPr lang="en-US" b="0" dirty="0"/>
              <a:t>A sure loss of $750</a:t>
            </a:r>
          </a:p>
          <a:p>
            <a:pPr marL="342900" indent="-342900">
              <a:buFont typeface="+mj-lt"/>
              <a:buAutoNum type="alphaLcParenR"/>
            </a:pPr>
            <a:r>
              <a:rPr lang="en-US" b="0" dirty="0"/>
              <a:t>75% chance to lose $1000, and 25% chance to lose nothing</a:t>
            </a:r>
          </a:p>
        </p:txBody>
      </p:sp>
      <p:sp>
        <p:nvSpPr>
          <p:cNvPr id="6" name="Text Placeholder 5">
            <a:extLst>
              <a:ext uri="{FF2B5EF4-FFF2-40B4-BE49-F238E27FC236}">
                <a16:creationId xmlns:a16="http://schemas.microsoft.com/office/drawing/2014/main" id="{88950A21-0254-103D-83FD-281E7ADAAC91}"/>
              </a:ext>
            </a:extLst>
          </p:cNvPr>
          <p:cNvSpPr>
            <a:spLocks noGrp="1"/>
          </p:cNvSpPr>
          <p:nvPr>
            <p:ph type="body" idx="19"/>
          </p:nvPr>
        </p:nvSpPr>
        <p:spPr/>
        <p:txBody>
          <a:bodyPr>
            <a:normAutofit lnSpcReduction="10000"/>
          </a:bodyPr>
          <a:lstStyle/>
          <a:p>
            <a:r>
              <a:rPr lang="en-US" dirty="0"/>
              <a:t>5 Nudges Worth Knowing: Loss Aversion</a:t>
            </a:r>
          </a:p>
        </p:txBody>
      </p:sp>
      <p:sp>
        <p:nvSpPr>
          <p:cNvPr id="12" name="Text Placeholder 2">
            <a:extLst>
              <a:ext uri="{FF2B5EF4-FFF2-40B4-BE49-F238E27FC236}">
                <a16:creationId xmlns:a16="http://schemas.microsoft.com/office/drawing/2014/main" id="{A45226AE-AEDB-1C92-7E4F-426DB006D07C}"/>
              </a:ext>
            </a:extLst>
          </p:cNvPr>
          <p:cNvSpPr txBox="1">
            <a:spLocks/>
          </p:cNvSpPr>
          <p:nvPr/>
        </p:nvSpPr>
        <p:spPr>
          <a:xfrm>
            <a:off x="912761" y="4051659"/>
            <a:ext cx="10817352" cy="17113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latin typeface="Arial" panose="020B0604020202020204" pitchFamily="34" charset="0"/>
                <a:cs typeface="Arial" panose="020B0604020202020204" pitchFamily="34" charset="0"/>
              </a:rPr>
              <a:t>Tversky, A &amp; Kahneman, D., 1981, The framing of decisions and the psychology of choice.</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Science, 211, 453-458.</a:t>
            </a:r>
          </a:p>
        </p:txBody>
      </p:sp>
    </p:spTree>
    <p:extLst>
      <p:ext uri="{BB962C8B-B14F-4D97-AF65-F5344CB8AC3E}">
        <p14:creationId xmlns:p14="http://schemas.microsoft.com/office/powerpoint/2010/main" val="4051882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4CD277-193D-C65E-1D33-0A2B8E23B92E}"/>
              </a:ext>
            </a:extLst>
          </p:cNvPr>
          <p:cNvSpPr>
            <a:spLocks noGrp="1"/>
          </p:cNvSpPr>
          <p:nvPr>
            <p:ph type="body" idx="19"/>
          </p:nvPr>
        </p:nvSpPr>
        <p:spPr/>
        <p:txBody>
          <a:bodyPr/>
          <a:lstStyle/>
          <a:p>
            <a:r>
              <a:rPr lang="en-US" dirty="0"/>
              <a:t>5 Nudges Worth Knowing: IKEA Effect</a:t>
            </a:r>
          </a:p>
        </p:txBody>
      </p:sp>
      <p:sp>
        <p:nvSpPr>
          <p:cNvPr id="15" name="Text Placeholder 14">
            <a:extLst>
              <a:ext uri="{FF2B5EF4-FFF2-40B4-BE49-F238E27FC236}">
                <a16:creationId xmlns:a16="http://schemas.microsoft.com/office/drawing/2014/main" id="{AACF1D63-94AE-B436-CA5F-1CD9893CD407}"/>
              </a:ext>
            </a:extLst>
          </p:cNvPr>
          <p:cNvSpPr>
            <a:spLocks noGrp="1"/>
          </p:cNvSpPr>
          <p:nvPr>
            <p:ph type="body" idx="22"/>
          </p:nvPr>
        </p:nvSpPr>
        <p:spPr>
          <a:xfrm>
            <a:off x="760361" y="5214841"/>
            <a:ext cx="10817352" cy="393192"/>
          </a:xfrm>
        </p:spPr>
        <p:txBody>
          <a:bodyPr/>
          <a:lstStyle/>
          <a:p>
            <a:pPr algn="ctr"/>
            <a:r>
              <a:rPr lang="en-US" b="0" dirty="0"/>
              <a:t>Michael Norton Daniel </a:t>
            </a:r>
            <a:r>
              <a:rPr lang="en-US" b="0" dirty="0" err="1"/>
              <a:t>Mochon</a:t>
            </a:r>
            <a:r>
              <a:rPr lang="en-US" b="0" dirty="0"/>
              <a:t> Dan </a:t>
            </a:r>
            <a:r>
              <a:rPr lang="en-US" b="0" dirty="0" err="1"/>
              <a:t>Ariely</a:t>
            </a:r>
            <a:r>
              <a:rPr lang="en-US" b="0" dirty="0"/>
              <a:t>, Harvard Business School, 2011</a:t>
            </a:r>
          </a:p>
        </p:txBody>
      </p:sp>
      <p:pic>
        <p:nvPicPr>
          <p:cNvPr id="6" name="Picture Placeholder 5" descr="A poster with text and cartoon characters&#10;&#10;Description automatically generated">
            <a:extLst>
              <a:ext uri="{FF2B5EF4-FFF2-40B4-BE49-F238E27FC236}">
                <a16:creationId xmlns:a16="http://schemas.microsoft.com/office/drawing/2014/main" id="{6B869AD7-A01C-6138-D195-1A0F0B4C1844}"/>
              </a:ext>
            </a:extLst>
          </p:cNvPr>
          <p:cNvPicPr>
            <a:picLocks noGrp="1" noChangeAspect="1"/>
          </p:cNvPicPr>
          <p:nvPr>
            <p:ph type="pic" idx="1"/>
          </p:nvPr>
        </p:nvPicPr>
        <p:blipFill rotWithShape="1">
          <a:blip r:embed="rId2"/>
          <a:srcRect l="-58071" r="-58071"/>
          <a:stretch/>
        </p:blipFill>
        <p:spPr>
          <a:xfrm>
            <a:off x="760360" y="1643159"/>
            <a:ext cx="10817351" cy="3333102"/>
          </a:xfrm>
        </p:spPr>
      </p:pic>
      <p:pic>
        <p:nvPicPr>
          <p:cNvPr id="9" name="Google Shape;207;p28">
            <a:extLst>
              <a:ext uri="{FF2B5EF4-FFF2-40B4-BE49-F238E27FC236}">
                <a16:creationId xmlns:a16="http://schemas.microsoft.com/office/drawing/2014/main" id="{6769A74A-ECE7-927F-C39D-FEBE20A99B80}"/>
              </a:ext>
            </a:extLst>
          </p:cNvPr>
          <p:cNvPicPr preferRelativeResize="0"/>
          <p:nvPr/>
        </p:nvPicPr>
        <p:blipFill rotWithShape="1">
          <a:blip r:embed="rId3">
            <a:alphaModFix/>
          </a:blip>
          <a:srcRect/>
          <a:stretch/>
        </p:blipFill>
        <p:spPr>
          <a:xfrm>
            <a:off x="4172162" y="3134416"/>
            <a:ext cx="1923838" cy="1470992"/>
          </a:xfrm>
          <a:prstGeom prst="rect">
            <a:avLst/>
          </a:prstGeom>
          <a:noFill/>
          <a:ln>
            <a:noFill/>
          </a:ln>
        </p:spPr>
      </p:pic>
    </p:spTree>
    <p:extLst>
      <p:ext uri="{BB962C8B-B14F-4D97-AF65-F5344CB8AC3E}">
        <p14:creationId xmlns:p14="http://schemas.microsoft.com/office/powerpoint/2010/main" val="84284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1"/>
                                          </p:val>
                                        </p:tav>
                                      </p:tavLst>
                                    </p:anim>
                                    <p:set>
                                      <p:cBhvr>
                                        <p:cTn id="7" dur="1" fill="hold">
                                          <p:stCondLst>
                                            <p:cond delay="50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80EA7-38CA-3976-E8C0-B418EC9231CB}"/>
            </a:ext>
          </a:extLst>
        </p:cNvPr>
        <p:cNvGrpSpPr/>
        <p:nvPr/>
      </p:nvGrpSpPr>
      <p:grpSpPr>
        <a:xfrm>
          <a:off x="0" y="0"/>
          <a:ext cx="0" cy="0"/>
          <a:chOff x="0" y="0"/>
          <a:chExt cx="0" cy="0"/>
        </a:xfrm>
      </p:grpSpPr>
      <p:sp>
        <p:nvSpPr>
          <p:cNvPr id="13" name="Subtitle 12">
            <a:extLst>
              <a:ext uri="{FF2B5EF4-FFF2-40B4-BE49-F238E27FC236}">
                <a16:creationId xmlns:a16="http://schemas.microsoft.com/office/drawing/2014/main" id="{98B3BBCB-39FC-36F0-22A9-D7520BD6E3E4}"/>
              </a:ext>
            </a:extLst>
          </p:cNvPr>
          <p:cNvSpPr>
            <a:spLocks noGrp="1"/>
          </p:cNvSpPr>
          <p:nvPr>
            <p:ph type="subTitle" idx="1"/>
          </p:nvPr>
        </p:nvSpPr>
        <p:spPr>
          <a:xfrm>
            <a:off x="760361" y="1215960"/>
            <a:ext cx="10817352" cy="4394637"/>
          </a:xfrm>
        </p:spPr>
        <p:txBody>
          <a:bodyPr>
            <a:normAutofit/>
          </a:bodyPr>
          <a:lstStyle/>
          <a:p>
            <a:r>
              <a:rPr lang="en-US" dirty="0"/>
              <a:t>Introduction to Incentives &amp; Rewards at Work</a:t>
            </a:r>
          </a:p>
          <a:p>
            <a:r>
              <a:rPr lang="en-US" dirty="0"/>
              <a:t>The Psychology of Motivation</a:t>
            </a:r>
          </a:p>
          <a:p>
            <a:r>
              <a:rPr lang="en-US" dirty="0"/>
              <a:t>Non-Cash Rewards in Practice</a:t>
            </a:r>
          </a:p>
          <a:p>
            <a:r>
              <a:rPr lang="en-US" dirty="0"/>
              <a:t>Designing Incentive Reward Programs</a:t>
            </a:r>
          </a:p>
          <a:p>
            <a:r>
              <a:rPr lang="en-US" dirty="0"/>
              <a:t>Determining the Impact</a:t>
            </a:r>
          </a:p>
          <a:p>
            <a:r>
              <a:rPr lang="en-US" dirty="0"/>
              <a:t>Careers in the Field</a:t>
            </a:r>
          </a:p>
          <a:p>
            <a:r>
              <a:rPr lang="en-US" dirty="0"/>
              <a:t>Q&amp;A</a:t>
            </a:r>
          </a:p>
        </p:txBody>
      </p:sp>
      <p:sp>
        <p:nvSpPr>
          <p:cNvPr id="3" name="Text Placeholder 2">
            <a:extLst>
              <a:ext uri="{FF2B5EF4-FFF2-40B4-BE49-F238E27FC236}">
                <a16:creationId xmlns:a16="http://schemas.microsoft.com/office/drawing/2014/main" id="{0BE7C5C1-B963-8FEA-1099-843B22946EB1}"/>
              </a:ext>
            </a:extLst>
          </p:cNvPr>
          <p:cNvSpPr>
            <a:spLocks noGrp="1"/>
          </p:cNvSpPr>
          <p:nvPr>
            <p:ph type="body" idx="21"/>
          </p:nvPr>
        </p:nvSpPr>
        <p:spPr/>
        <p:txBody>
          <a:bodyPr>
            <a:normAutofit lnSpcReduction="10000"/>
          </a:bodyPr>
          <a:lstStyle/>
          <a:p>
            <a:r>
              <a:rPr lang="en-US" dirty="0"/>
              <a:t>Seminar Agenda</a:t>
            </a:r>
          </a:p>
        </p:txBody>
      </p:sp>
    </p:spTree>
    <p:extLst>
      <p:ext uri="{BB962C8B-B14F-4D97-AF65-F5344CB8AC3E}">
        <p14:creationId xmlns:p14="http://schemas.microsoft.com/office/powerpoint/2010/main" val="1309376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800809-1524-4AB9-7552-FBA6A6AB5933}"/>
              </a:ext>
            </a:extLst>
          </p:cNvPr>
          <p:cNvSpPr>
            <a:spLocks noGrp="1"/>
          </p:cNvSpPr>
          <p:nvPr>
            <p:ph type="body" idx="19"/>
          </p:nvPr>
        </p:nvSpPr>
        <p:spPr/>
        <p:txBody>
          <a:bodyPr/>
          <a:lstStyle/>
          <a:p>
            <a:r>
              <a:rPr lang="en-US" dirty="0"/>
              <a:t>5 Nudges Worth Knowing: Endowment Effect </a:t>
            </a:r>
          </a:p>
        </p:txBody>
      </p:sp>
      <p:sp>
        <p:nvSpPr>
          <p:cNvPr id="8" name="Text Placeholder 7">
            <a:extLst>
              <a:ext uri="{FF2B5EF4-FFF2-40B4-BE49-F238E27FC236}">
                <a16:creationId xmlns:a16="http://schemas.microsoft.com/office/drawing/2014/main" id="{71DBA2E6-6400-6A31-785A-F42E758A8E54}"/>
              </a:ext>
            </a:extLst>
          </p:cNvPr>
          <p:cNvSpPr>
            <a:spLocks noGrp="1"/>
          </p:cNvSpPr>
          <p:nvPr>
            <p:ph type="body" idx="22"/>
          </p:nvPr>
        </p:nvSpPr>
        <p:spPr>
          <a:xfrm>
            <a:off x="760361" y="5214842"/>
            <a:ext cx="10817352" cy="395752"/>
          </a:xfrm>
        </p:spPr>
        <p:txBody>
          <a:bodyPr/>
          <a:lstStyle/>
          <a:p>
            <a:pPr algn="ctr"/>
            <a:endParaRPr lang="en-US" dirty="0"/>
          </a:p>
        </p:txBody>
      </p:sp>
      <p:pic>
        <p:nvPicPr>
          <p:cNvPr id="6" name="Picture Placeholder 5">
            <a:extLst>
              <a:ext uri="{FF2B5EF4-FFF2-40B4-BE49-F238E27FC236}">
                <a16:creationId xmlns:a16="http://schemas.microsoft.com/office/drawing/2014/main" id="{C3620113-6E59-0EDC-B15B-DD1A669566BC}"/>
              </a:ext>
            </a:extLst>
          </p:cNvPr>
          <p:cNvPicPr>
            <a:picLocks noGrp="1" noChangeAspect="1"/>
          </p:cNvPicPr>
          <p:nvPr>
            <p:ph type="pic" idx="1"/>
          </p:nvPr>
        </p:nvPicPr>
        <p:blipFill rotWithShape="1">
          <a:blip r:embed="rId2"/>
          <a:srcRect l="-71892" r="-71892"/>
          <a:stretch/>
        </p:blipFill>
        <p:spPr>
          <a:xfrm>
            <a:off x="760360" y="1643158"/>
            <a:ext cx="10817351" cy="3333103"/>
          </a:xfrm>
        </p:spPr>
      </p:pic>
      <p:pic>
        <p:nvPicPr>
          <p:cNvPr id="9" name="Picture 8">
            <a:extLst>
              <a:ext uri="{FF2B5EF4-FFF2-40B4-BE49-F238E27FC236}">
                <a16:creationId xmlns:a16="http://schemas.microsoft.com/office/drawing/2014/main" id="{10709514-F5AD-12DC-CDC4-ADDD75FC4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452" y="2301065"/>
            <a:ext cx="1539832" cy="548013"/>
          </a:xfrm>
          <a:prstGeom prst="rect">
            <a:avLst/>
          </a:prstGeom>
        </p:spPr>
      </p:pic>
      <p:pic>
        <p:nvPicPr>
          <p:cNvPr id="10" name="Picture 9">
            <a:extLst>
              <a:ext uri="{FF2B5EF4-FFF2-40B4-BE49-F238E27FC236}">
                <a16:creationId xmlns:a16="http://schemas.microsoft.com/office/drawing/2014/main" id="{6F2CBA7E-9562-90C0-8CAF-7CCABE09A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8718" y="2301065"/>
            <a:ext cx="1764629" cy="625015"/>
          </a:xfrm>
          <a:prstGeom prst="rect">
            <a:avLst/>
          </a:prstGeom>
        </p:spPr>
      </p:pic>
    </p:spTree>
    <p:extLst>
      <p:ext uri="{BB962C8B-B14F-4D97-AF65-F5344CB8AC3E}">
        <p14:creationId xmlns:p14="http://schemas.microsoft.com/office/powerpoint/2010/main" val="27712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AB32C-71C3-00B2-23FC-DA1ED2ACEC4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F0035CF-DBA1-69BB-B9FC-A05C1B4FB96C}"/>
              </a:ext>
            </a:extLst>
          </p:cNvPr>
          <p:cNvSpPr>
            <a:spLocks noGrp="1"/>
          </p:cNvSpPr>
          <p:nvPr>
            <p:ph type="body" idx="19"/>
          </p:nvPr>
        </p:nvSpPr>
        <p:spPr/>
        <p:txBody>
          <a:bodyPr/>
          <a:lstStyle/>
          <a:p>
            <a:r>
              <a:rPr lang="en-US" dirty="0"/>
              <a:t>5 Nudges Worth Knowing: Choice Architecture</a:t>
            </a:r>
          </a:p>
        </p:txBody>
      </p:sp>
      <p:pic>
        <p:nvPicPr>
          <p:cNvPr id="6" name="Picture Placeholder 5" descr="A graph showing the position of a stock market&#10;&#10;Description automatically generated">
            <a:extLst>
              <a:ext uri="{FF2B5EF4-FFF2-40B4-BE49-F238E27FC236}">
                <a16:creationId xmlns:a16="http://schemas.microsoft.com/office/drawing/2014/main" id="{244BF31F-EBBE-188B-CC2B-47D98E911028}"/>
              </a:ext>
            </a:extLst>
          </p:cNvPr>
          <p:cNvPicPr>
            <a:picLocks noGrp="1" noChangeAspect="1"/>
          </p:cNvPicPr>
          <p:nvPr>
            <p:ph type="pic" idx="1"/>
          </p:nvPr>
        </p:nvPicPr>
        <p:blipFill rotWithShape="1">
          <a:blip r:embed="rId2"/>
          <a:srcRect l="-3028" r="-3028"/>
          <a:stretch/>
        </p:blipFill>
        <p:spPr/>
      </p:pic>
    </p:spTree>
    <p:extLst>
      <p:ext uri="{BB962C8B-B14F-4D97-AF65-F5344CB8AC3E}">
        <p14:creationId xmlns:p14="http://schemas.microsoft.com/office/powerpoint/2010/main" val="3854509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22AC7-E1C7-8483-19F7-4A7E012AE7BD}"/>
              </a:ext>
            </a:extLst>
          </p:cNvPr>
          <p:cNvSpPr>
            <a:spLocks noGrp="1"/>
          </p:cNvSpPr>
          <p:nvPr>
            <p:ph type="body" idx="19"/>
          </p:nvPr>
        </p:nvSpPr>
        <p:spPr/>
        <p:txBody>
          <a:bodyPr/>
          <a:lstStyle/>
          <a:p>
            <a:r>
              <a:rPr lang="en-US" dirty="0"/>
              <a:t>5 Nudges Worth Knowing: (Amplification)</a:t>
            </a:r>
          </a:p>
        </p:txBody>
      </p:sp>
      <p:pic>
        <p:nvPicPr>
          <p:cNvPr id="8" name="Picture Placeholder 7" descr="A diagram of a diagram of a rewards program&#10;&#10;Description automatically generated with medium confidence">
            <a:extLst>
              <a:ext uri="{FF2B5EF4-FFF2-40B4-BE49-F238E27FC236}">
                <a16:creationId xmlns:a16="http://schemas.microsoft.com/office/drawing/2014/main" id="{A040BD8B-7882-3917-3842-30D466CD52EE}"/>
              </a:ext>
            </a:extLst>
          </p:cNvPr>
          <p:cNvPicPr>
            <a:picLocks noGrp="1" noChangeAspect="1"/>
          </p:cNvPicPr>
          <p:nvPr>
            <p:ph type="pic" idx="1"/>
          </p:nvPr>
        </p:nvPicPr>
        <p:blipFill rotWithShape="1">
          <a:blip r:embed="rId2"/>
          <a:srcRect l="-16234" r="-16234"/>
          <a:stretch/>
        </p:blipFill>
        <p:spPr/>
      </p:pic>
    </p:spTree>
    <p:extLst>
      <p:ext uri="{BB962C8B-B14F-4D97-AF65-F5344CB8AC3E}">
        <p14:creationId xmlns:p14="http://schemas.microsoft.com/office/powerpoint/2010/main" val="2511640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5891B5-466B-705D-3289-863BC9BFA747}"/>
              </a:ext>
            </a:extLst>
          </p:cNvPr>
          <p:cNvSpPr>
            <a:spLocks noGrp="1"/>
          </p:cNvSpPr>
          <p:nvPr>
            <p:ph type="body" idx="19"/>
          </p:nvPr>
        </p:nvSpPr>
        <p:spPr/>
        <p:txBody>
          <a:bodyPr>
            <a:normAutofit/>
          </a:bodyPr>
          <a:lstStyle/>
          <a:p>
            <a:r>
              <a:rPr lang="en-US" dirty="0"/>
              <a:t>Reward Type Can Drive Performance</a:t>
            </a:r>
          </a:p>
        </p:txBody>
      </p:sp>
      <p:pic>
        <p:nvPicPr>
          <p:cNvPr id="10" name="Picture 9" descr="A close-up of a cell phone&#10;&#10;Description automatically generated">
            <a:extLst>
              <a:ext uri="{FF2B5EF4-FFF2-40B4-BE49-F238E27FC236}">
                <a16:creationId xmlns:a16="http://schemas.microsoft.com/office/drawing/2014/main" id="{EC81F2D5-C23E-909E-1564-95BFEE410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903" y="2130024"/>
            <a:ext cx="1706880" cy="2560320"/>
          </a:xfrm>
          <a:prstGeom prst="rect">
            <a:avLst/>
          </a:prstGeom>
        </p:spPr>
      </p:pic>
      <p:pic>
        <p:nvPicPr>
          <p:cNvPr id="11" name="Picture 10" descr="A gift box with a roll of money&#10;&#10;Description automatically generated">
            <a:extLst>
              <a:ext uri="{FF2B5EF4-FFF2-40B4-BE49-F238E27FC236}">
                <a16:creationId xmlns:a16="http://schemas.microsoft.com/office/drawing/2014/main" id="{C5269FAC-334B-6AE0-3FEB-E9325962ED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7158" y="2222079"/>
            <a:ext cx="3118104" cy="2376210"/>
          </a:xfrm>
          <a:prstGeom prst="rect">
            <a:avLst/>
          </a:prstGeom>
        </p:spPr>
      </p:pic>
      <p:pic>
        <p:nvPicPr>
          <p:cNvPr id="12" name="Picture 11" descr="A red circle with a cross&#10;&#10;Description automatically generated">
            <a:extLst>
              <a:ext uri="{FF2B5EF4-FFF2-40B4-BE49-F238E27FC236}">
                <a16:creationId xmlns:a16="http://schemas.microsoft.com/office/drawing/2014/main" id="{948BB345-8A3C-3656-8921-DDE9568B3764}"/>
              </a:ext>
            </a:extLst>
          </p:cNvPr>
          <p:cNvPicPr>
            <a:picLocks noChangeAspect="1"/>
          </p:cNvPicPr>
          <p:nvPr/>
        </p:nvPicPr>
        <p:blipFill>
          <a:blip r:embed="rId4"/>
          <a:stretch>
            <a:fillRect/>
          </a:stretch>
        </p:blipFill>
        <p:spPr>
          <a:xfrm>
            <a:off x="5319159" y="2144632"/>
            <a:ext cx="2560320" cy="2560320"/>
          </a:xfrm>
          <a:prstGeom prst="rect">
            <a:avLst/>
          </a:prstGeom>
        </p:spPr>
      </p:pic>
      <p:pic>
        <p:nvPicPr>
          <p:cNvPr id="13" name="Picture 12" descr="A pizza on a plate&#10;&#10;Description automatically generated">
            <a:extLst>
              <a:ext uri="{FF2B5EF4-FFF2-40B4-BE49-F238E27FC236}">
                <a16:creationId xmlns:a16="http://schemas.microsoft.com/office/drawing/2014/main" id="{DFF548C8-EA20-604A-5B00-2F9302AB2D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11993" y="2259711"/>
            <a:ext cx="3118104" cy="2338578"/>
          </a:xfrm>
          <a:prstGeom prst="rect">
            <a:avLst/>
          </a:prstGeom>
        </p:spPr>
      </p:pic>
    </p:spTree>
    <p:extLst>
      <p:ext uri="{BB962C8B-B14F-4D97-AF65-F5344CB8AC3E}">
        <p14:creationId xmlns:p14="http://schemas.microsoft.com/office/powerpoint/2010/main" val="25833523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F0BCF8-0DCC-1347-9F87-E933F66B0E70}"/>
              </a:ext>
            </a:extLst>
          </p:cNvPr>
          <p:cNvSpPr>
            <a:spLocks noGrp="1"/>
          </p:cNvSpPr>
          <p:nvPr>
            <p:ph type="body" idx="19"/>
          </p:nvPr>
        </p:nvSpPr>
        <p:spPr/>
        <p:txBody>
          <a:bodyPr/>
          <a:lstStyle/>
          <a:p>
            <a:r>
              <a:rPr lang="en-US" sz="3600" dirty="0"/>
              <a:t>Reward Type Can Drive On-Going Performance</a:t>
            </a:r>
            <a:endParaRPr lang="en-US" dirty="0"/>
          </a:p>
        </p:txBody>
      </p:sp>
      <p:pic>
        <p:nvPicPr>
          <p:cNvPr id="9" name="Picture Placeholder 8" descr="A white gift card with red ribbon and a bow&#10;&#10;Description automatically generated">
            <a:extLst>
              <a:ext uri="{FF2B5EF4-FFF2-40B4-BE49-F238E27FC236}">
                <a16:creationId xmlns:a16="http://schemas.microsoft.com/office/drawing/2014/main" id="{56D85CF8-4096-4D2D-3551-7CDA19A9372F}"/>
              </a:ext>
            </a:extLst>
          </p:cNvPr>
          <p:cNvPicPr>
            <a:picLocks noGrp="1" noChangeAspect="1"/>
          </p:cNvPicPr>
          <p:nvPr>
            <p:ph type="pic" idx="1"/>
          </p:nvPr>
        </p:nvPicPr>
        <p:blipFill rotWithShape="1">
          <a:blip r:embed="rId2"/>
          <a:srcRect l="-8044" r="-8044"/>
          <a:stretch/>
        </p:blipFill>
        <p:spPr/>
      </p:pic>
    </p:spTree>
    <p:extLst>
      <p:ext uri="{BB962C8B-B14F-4D97-AF65-F5344CB8AC3E}">
        <p14:creationId xmlns:p14="http://schemas.microsoft.com/office/powerpoint/2010/main" val="259726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0DB3543-84B3-1177-9600-D9979A615465}"/>
              </a:ext>
            </a:extLst>
          </p:cNvPr>
          <p:cNvSpPr>
            <a:spLocks noGrp="1"/>
          </p:cNvSpPr>
          <p:nvPr>
            <p:ph type="body" idx="19"/>
          </p:nvPr>
        </p:nvSpPr>
        <p:spPr/>
        <p:txBody>
          <a:bodyPr/>
          <a:lstStyle/>
          <a:p>
            <a:r>
              <a:rPr lang="en-US" dirty="0"/>
              <a:t>A Design Guideline</a:t>
            </a:r>
          </a:p>
        </p:txBody>
      </p:sp>
      <p:sp>
        <p:nvSpPr>
          <p:cNvPr id="6" name="Cloud 5">
            <a:extLst>
              <a:ext uri="{FF2B5EF4-FFF2-40B4-BE49-F238E27FC236}">
                <a16:creationId xmlns:a16="http://schemas.microsoft.com/office/drawing/2014/main" id="{15DE27C9-DA47-5934-3CF4-66B66588584B}"/>
              </a:ext>
            </a:extLst>
          </p:cNvPr>
          <p:cNvSpPr/>
          <p:nvPr/>
        </p:nvSpPr>
        <p:spPr>
          <a:xfrm>
            <a:off x="3315230" y="1904020"/>
            <a:ext cx="2913982" cy="9999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7066">
              <a:spcAft>
                <a:spcPts val="306"/>
              </a:spcAft>
            </a:pPr>
            <a:r>
              <a:rPr lang="en-US" sz="1000" kern="1200" dirty="0">
                <a:solidFill>
                  <a:schemeClr val="bg1"/>
                </a:solidFill>
                <a:latin typeface="+mn-lt"/>
                <a:ea typeface="+mn-ea"/>
                <a:cs typeface="+mn-cs"/>
              </a:rPr>
              <a:t>Innovate, solve problems, generate idea, negotiate, think critically, make complex decisions, build relationships</a:t>
            </a:r>
            <a:endParaRPr lang="en-US" sz="2400" dirty="0">
              <a:solidFill>
                <a:schemeClr val="bg1"/>
              </a:solidFill>
            </a:endParaRPr>
          </a:p>
        </p:txBody>
      </p:sp>
      <p:sp>
        <p:nvSpPr>
          <p:cNvPr id="7" name="Cloud 6">
            <a:extLst>
              <a:ext uri="{FF2B5EF4-FFF2-40B4-BE49-F238E27FC236}">
                <a16:creationId xmlns:a16="http://schemas.microsoft.com/office/drawing/2014/main" id="{E1000B03-69FB-B0BD-E8CF-F7D5D5203F4C}"/>
              </a:ext>
            </a:extLst>
          </p:cNvPr>
          <p:cNvSpPr/>
          <p:nvPr/>
        </p:nvSpPr>
        <p:spPr>
          <a:xfrm>
            <a:off x="3680312" y="3510496"/>
            <a:ext cx="2750262" cy="968861"/>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7066">
              <a:spcAft>
                <a:spcPts val="306"/>
              </a:spcAft>
            </a:pPr>
            <a:r>
              <a:rPr lang="en-US" sz="1000" kern="1200" dirty="0">
                <a:solidFill>
                  <a:schemeClr val="tx1"/>
                </a:solidFill>
                <a:latin typeface="+mn-lt"/>
                <a:ea typeface="+mn-ea"/>
                <a:cs typeface="+mn-cs"/>
              </a:rPr>
              <a:t>Perform repetitive tasks (physical or administrative) transact with others briefly</a:t>
            </a:r>
            <a:endParaRPr lang="en-US" sz="2400" dirty="0">
              <a:solidFill>
                <a:schemeClr val="tx1"/>
              </a:solidFill>
            </a:endParaRPr>
          </a:p>
        </p:txBody>
      </p:sp>
      <p:sp>
        <p:nvSpPr>
          <p:cNvPr id="8" name="TextBox 7">
            <a:extLst>
              <a:ext uri="{FF2B5EF4-FFF2-40B4-BE49-F238E27FC236}">
                <a16:creationId xmlns:a16="http://schemas.microsoft.com/office/drawing/2014/main" id="{39A68BB2-4649-F8C3-E2B6-6CE38A0825A9}"/>
              </a:ext>
            </a:extLst>
          </p:cNvPr>
          <p:cNvSpPr txBox="1"/>
          <p:nvPr/>
        </p:nvSpPr>
        <p:spPr>
          <a:xfrm>
            <a:off x="645064" y="2680226"/>
            <a:ext cx="2110676" cy="1200329"/>
          </a:xfrm>
          <a:prstGeom prst="rect">
            <a:avLst/>
          </a:prstGeom>
          <a:solidFill>
            <a:srgbClr val="FFC000"/>
          </a:solidFill>
        </p:spPr>
        <p:txBody>
          <a:bodyPr wrap="square" rtlCol="0">
            <a:spAutoFit/>
          </a:bodyPr>
          <a:lstStyle/>
          <a:p>
            <a:pPr defTabSz="387066">
              <a:spcAft>
                <a:spcPts val="306"/>
              </a:spcAft>
            </a:pPr>
            <a:r>
              <a:rPr lang="en-US" kern="1200" dirty="0">
                <a:solidFill>
                  <a:schemeClr val="tx1"/>
                </a:solidFill>
                <a:latin typeface="+mn-lt"/>
                <a:ea typeface="+mn-ea"/>
                <a:cs typeface="+mn-cs"/>
              </a:rPr>
              <a:t>As a manager/ organization, you rely on your team to:</a:t>
            </a:r>
            <a:endParaRPr lang="en-US" sz="4400" dirty="0"/>
          </a:p>
        </p:txBody>
      </p:sp>
      <p:cxnSp>
        <p:nvCxnSpPr>
          <p:cNvPr id="9" name="Straight Arrow Connector 8">
            <a:extLst>
              <a:ext uri="{FF2B5EF4-FFF2-40B4-BE49-F238E27FC236}">
                <a16:creationId xmlns:a16="http://schemas.microsoft.com/office/drawing/2014/main" id="{F1A66107-E540-B797-8B55-D6AE58BE5E46}"/>
              </a:ext>
            </a:extLst>
          </p:cNvPr>
          <p:cNvCxnSpPr/>
          <p:nvPr/>
        </p:nvCxnSpPr>
        <p:spPr>
          <a:xfrm flipV="1">
            <a:off x="2784878" y="2875822"/>
            <a:ext cx="1048939" cy="4004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98E348-4390-460A-0E0B-E5C0D53FC556}"/>
              </a:ext>
            </a:extLst>
          </p:cNvPr>
          <p:cNvCxnSpPr/>
          <p:nvPr/>
        </p:nvCxnSpPr>
        <p:spPr>
          <a:xfrm>
            <a:off x="2784878" y="3276308"/>
            <a:ext cx="895435" cy="550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0024F4-F79C-7774-1345-E8B77F6E5B9F}"/>
              </a:ext>
            </a:extLst>
          </p:cNvPr>
          <p:cNvCxnSpPr>
            <a:cxnSpLocks/>
          </p:cNvCxnSpPr>
          <p:nvPr/>
        </p:nvCxnSpPr>
        <p:spPr>
          <a:xfrm flipV="1">
            <a:off x="6149155" y="1859726"/>
            <a:ext cx="1053200" cy="324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ED25FD6-9235-36BF-A8D3-C479092B44A9}"/>
              </a:ext>
            </a:extLst>
          </p:cNvPr>
          <p:cNvCxnSpPr/>
          <p:nvPr/>
        </p:nvCxnSpPr>
        <p:spPr>
          <a:xfrm>
            <a:off x="6430574" y="4091732"/>
            <a:ext cx="9210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831ACA-21AA-DBC0-5C29-77CEF9977320}"/>
              </a:ext>
            </a:extLst>
          </p:cNvPr>
          <p:cNvSpPr txBox="1"/>
          <p:nvPr/>
        </p:nvSpPr>
        <p:spPr>
          <a:xfrm flipH="1">
            <a:off x="9584619" y="1614387"/>
            <a:ext cx="1969955" cy="1515800"/>
          </a:xfrm>
          <a:prstGeom prst="rect">
            <a:avLst/>
          </a:prstGeom>
          <a:noFill/>
        </p:spPr>
        <p:txBody>
          <a:bodyPr wrap="square" rtlCol="0">
            <a:spAutoFit/>
          </a:bodyPr>
          <a:lstStyle/>
          <a:p>
            <a:pPr defTabSz="387066">
              <a:spcAft>
                <a:spcPts val="306"/>
              </a:spcAft>
            </a:pPr>
            <a:r>
              <a:rPr lang="en-US" sz="1000" b="1" kern="1200" dirty="0">
                <a:solidFill>
                  <a:schemeClr val="tx1"/>
                </a:solidFill>
                <a:latin typeface="+mn-lt"/>
                <a:ea typeface="+mn-ea"/>
                <a:cs typeface="+mn-cs"/>
              </a:rPr>
              <a:t>Motivators </a:t>
            </a:r>
          </a:p>
          <a:p>
            <a:pPr defTabSz="387066"/>
            <a:r>
              <a:rPr lang="en-US" sz="1000" b="1" kern="1200" dirty="0">
                <a:solidFill>
                  <a:schemeClr val="tx1"/>
                </a:solidFill>
                <a:latin typeface="+mn-lt"/>
                <a:ea typeface="+mn-ea"/>
                <a:cs typeface="+mn-cs"/>
              </a:rPr>
              <a:t>-   </a:t>
            </a:r>
            <a:r>
              <a:rPr lang="en-US" sz="1000" kern="1200" dirty="0">
                <a:solidFill>
                  <a:schemeClr val="tx1"/>
                </a:solidFill>
                <a:latin typeface="+mn-lt"/>
                <a:ea typeface="+mn-ea"/>
                <a:cs typeface="+mn-cs"/>
              </a:rPr>
              <a:t>Status    </a:t>
            </a:r>
          </a:p>
          <a:p>
            <a:pPr defTabSz="387066"/>
            <a:r>
              <a:rPr lang="en-US" sz="1000" kern="1200" dirty="0">
                <a:solidFill>
                  <a:schemeClr val="tx1"/>
                </a:solidFill>
                <a:latin typeface="+mn-lt"/>
                <a:ea typeface="+mn-ea"/>
                <a:cs typeface="+mn-cs"/>
              </a:rPr>
              <a:t>-   Autonomy</a:t>
            </a:r>
          </a:p>
          <a:p>
            <a:pPr marL="72575" indent="-72575" defTabSz="387066">
              <a:buFontTx/>
              <a:buChar char="-"/>
            </a:pPr>
            <a:r>
              <a:rPr lang="en-US" sz="1000" kern="1200" dirty="0">
                <a:solidFill>
                  <a:schemeClr val="tx1"/>
                </a:solidFill>
                <a:latin typeface="+mn-lt"/>
                <a:ea typeface="+mn-ea"/>
                <a:cs typeface="+mn-cs"/>
              </a:rPr>
              <a:t>Learning (time to experiment, ‘play,’ learn &amp; develop)</a:t>
            </a:r>
          </a:p>
          <a:p>
            <a:pPr marL="72575" indent="-72575" defTabSz="387066">
              <a:buFontTx/>
              <a:buChar char="-"/>
            </a:pPr>
            <a:r>
              <a:rPr lang="en-US" sz="1000" kern="1200" dirty="0">
                <a:solidFill>
                  <a:schemeClr val="tx1"/>
                </a:solidFill>
                <a:latin typeface="+mn-lt"/>
                <a:ea typeface="+mn-ea"/>
                <a:cs typeface="+mn-cs"/>
              </a:rPr>
              <a:t>Relatedness (inclusion, respect, belonging)</a:t>
            </a:r>
          </a:p>
          <a:p>
            <a:pPr marL="72575" indent="-72575" defTabSz="387066">
              <a:buFontTx/>
              <a:buChar char="-"/>
            </a:pPr>
            <a:r>
              <a:rPr lang="en-US" sz="1000" kern="1200" dirty="0">
                <a:solidFill>
                  <a:schemeClr val="tx1"/>
                </a:solidFill>
                <a:latin typeface="+mn-lt"/>
                <a:ea typeface="+mn-ea"/>
                <a:cs typeface="+mn-cs"/>
              </a:rPr>
              <a:t>Purpose (meaningful work, making a contribution)</a:t>
            </a:r>
            <a:endParaRPr lang="en-US" dirty="0"/>
          </a:p>
        </p:txBody>
      </p:sp>
      <p:sp>
        <p:nvSpPr>
          <p:cNvPr id="14" name="TextBox 13">
            <a:extLst>
              <a:ext uri="{FF2B5EF4-FFF2-40B4-BE49-F238E27FC236}">
                <a16:creationId xmlns:a16="http://schemas.microsoft.com/office/drawing/2014/main" id="{C06506F4-A667-D085-07DA-F915DB9D5835}"/>
              </a:ext>
            </a:extLst>
          </p:cNvPr>
          <p:cNvSpPr txBox="1"/>
          <p:nvPr/>
        </p:nvSpPr>
        <p:spPr>
          <a:xfrm flipH="1">
            <a:off x="9707604" y="3969874"/>
            <a:ext cx="1963059" cy="900246"/>
          </a:xfrm>
          <a:prstGeom prst="rect">
            <a:avLst/>
          </a:prstGeom>
          <a:noFill/>
        </p:spPr>
        <p:txBody>
          <a:bodyPr wrap="square" rtlCol="0">
            <a:spAutoFit/>
          </a:bodyPr>
          <a:lstStyle/>
          <a:p>
            <a:pPr defTabSz="387066">
              <a:spcAft>
                <a:spcPts val="306"/>
              </a:spcAft>
            </a:pPr>
            <a:r>
              <a:rPr lang="en-US" sz="1000" b="1" kern="1200" dirty="0">
                <a:solidFill>
                  <a:schemeClr val="tx1"/>
                </a:solidFill>
                <a:latin typeface="+mn-lt"/>
                <a:ea typeface="+mn-ea"/>
                <a:cs typeface="+mn-cs"/>
              </a:rPr>
              <a:t>Motivators</a:t>
            </a:r>
          </a:p>
          <a:p>
            <a:pPr marL="72575" indent="-72575" defTabSz="387066">
              <a:spcAft>
                <a:spcPts val="306"/>
              </a:spcAft>
              <a:buFontTx/>
              <a:buChar char="-"/>
            </a:pPr>
            <a:r>
              <a:rPr lang="en-US" sz="1000" kern="1200" dirty="0">
                <a:solidFill>
                  <a:schemeClr val="tx1"/>
                </a:solidFill>
                <a:latin typeface="+mn-lt"/>
                <a:ea typeface="+mn-ea"/>
                <a:cs typeface="+mn-cs"/>
              </a:rPr>
              <a:t>Incentives to reach clear, quantifiable objectives (e.g., production targets, safety goals, sales quotas, etc.))</a:t>
            </a:r>
            <a:endParaRPr lang="en-US" sz="2400" dirty="0"/>
          </a:p>
        </p:txBody>
      </p:sp>
      <p:sp>
        <p:nvSpPr>
          <p:cNvPr id="15" name="TextBox 14">
            <a:extLst>
              <a:ext uri="{FF2B5EF4-FFF2-40B4-BE49-F238E27FC236}">
                <a16:creationId xmlns:a16="http://schemas.microsoft.com/office/drawing/2014/main" id="{248A9FCB-16D1-1EAC-E165-23FCF13CDB5F}"/>
              </a:ext>
            </a:extLst>
          </p:cNvPr>
          <p:cNvSpPr txBox="1"/>
          <p:nvPr/>
        </p:nvSpPr>
        <p:spPr>
          <a:xfrm flipH="1">
            <a:off x="7136652" y="1569217"/>
            <a:ext cx="2390383" cy="2400657"/>
          </a:xfrm>
          <a:prstGeom prst="rect">
            <a:avLst/>
          </a:prstGeom>
          <a:noFill/>
        </p:spPr>
        <p:txBody>
          <a:bodyPr wrap="square" rtlCol="0">
            <a:spAutoFit/>
          </a:bodyPr>
          <a:lstStyle/>
          <a:p>
            <a:pPr defTabSz="387066">
              <a:spcAft>
                <a:spcPts val="306"/>
              </a:spcAft>
            </a:pPr>
            <a:r>
              <a:rPr lang="en-US" sz="1000" b="1" kern="1200" dirty="0">
                <a:solidFill>
                  <a:schemeClr val="tx1"/>
                </a:solidFill>
                <a:latin typeface="+mn-lt"/>
                <a:ea typeface="+mn-ea"/>
                <a:cs typeface="+mn-cs"/>
              </a:rPr>
              <a:t>Use Rewards Subtly, as reinforcements of:</a:t>
            </a:r>
          </a:p>
          <a:p>
            <a:pPr marL="72575" indent="-72575" defTabSz="387066">
              <a:spcAft>
                <a:spcPts val="306"/>
              </a:spcAft>
              <a:buFontTx/>
              <a:buChar char="-"/>
            </a:pPr>
            <a:r>
              <a:rPr lang="en-US" sz="1000" kern="1200" dirty="0">
                <a:solidFill>
                  <a:schemeClr val="tx1"/>
                </a:solidFill>
                <a:latin typeface="+mn-lt"/>
                <a:ea typeface="+mn-ea"/>
                <a:cs typeface="+mn-cs"/>
              </a:rPr>
              <a:t>Recognition/Appreciation after a goal is reached or a behavior observed</a:t>
            </a:r>
          </a:p>
          <a:p>
            <a:pPr marL="72575" indent="-72575" defTabSz="387066">
              <a:spcAft>
                <a:spcPts val="306"/>
              </a:spcAft>
              <a:buFontTx/>
              <a:buChar char="-"/>
            </a:pPr>
            <a:r>
              <a:rPr lang="en-US" sz="1000" kern="1200" dirty="0">
                <a:solidFill>
                  <a:schemeClr val="tx1"/>
                </a:solidFill>
                <a:latin typeface="+mn-lt"/>
                <a:ea typeface="+mn-ea"/>
                <a:cs typeface="+mn-cs"/>
              </a:rPr>
              <a:t>Recognition/Appreciation reinforced with career opportunities (e.g., promotion, choice of assignment, invitation to present at executive offsite, incentive group travel, etc.)</a:t>
            </a:r>
          </a:p>
          <a:p>
            <a:pPr marL="72575" indent="-72575" defTabSz="387066">
              <a:spcAft>
                <a:spcPts val="306"/>
              </a:spcAft>
              <a:buFontTx/>
              <a:buChar char="-"/>
            </a:pPr>
            <a:r>
              <a:rPr lang="en-US" sz="1000" kern="1200" dirty="0">
                <a:solidFill>
                  <a:schemeClr val="tx1"/>
                </a:solidFill>
                <a:latin typeface="+mn-lt"/>
                <a:ea typeface="+mn-ea"/>
                <a:cs typeface="+mn-cs"/>
              </a:rPr>
              <a:t>Carefully select  and design incentives to reach a longer-term target (e.g., an annual “President’s Club with incentive travel, tailored gifts, etc.). </a:t>
            </a:r>
          </a:p>
          <a:p>
            <a:pPr marL="171450" indent="-171450">
              <a:spcAft>
                <a:spcPts val="600"/>
              </a:spcAft>
              <a:buFontTx/>
              <a:buChar char="-"/>
            </a:pPr>
            <a:endParaRPr lang="en-US" sz="1000" dirty="0"/>
          </a:p>
        </p:txBody>
      </p:sp>
      <p:cxnSp>
        <p:nvCxnSpPr>
          <p:cNvPr id="16" name="Straight Arrow Connector 15">
            <a:extLst>
              <a:ext uri="{FF2B5EF4-FFF2-40B4-BE49-F238E27FC236}">
                <a16:creationId xmlns:a16="http://schemas.microsoft.com/office/drawing/2014/main" id="{6545DA14-ABF4-F1D5-CE15-E396831DAC7E}"/>
              </a:ext>
            </a:extLst>
          </p:cNvPr>
          <p:cNvCxnSpPr/>
          <p:nvPr/>
        </p:nvCxnSpPr>
        <p:spPr>
          <a:xfrm>
            <a:off x="8600940" y="1753696"/>
            <a:ext cx="9210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EEA26F4-3ED0-645E-5E55-CEC9C05C23F7}"/>
              </a:ext>
            </a:extLst>
          </p:cNvPr>
          <p:cNvSpPr txBox="1"/>
          <p:nvPr/>
        </p:nvSpPr>
        <p:spPr>
          <a:xfrm flipH="1">
            <a:off x="7338014" y="3973634"/>
            <a:ext cx="2168228" cy="1592744"/>
          </a:xfrm>
          <a:prstGeom prst="rect">
            <a:avLst/>
          </a:prstGeom>
          <a:noFill/>
        </p:spPr>
        <p:txBody>
          <a:bodyPr wrap="square" rtlCol="0">
            <a:spAutoFit/>
          </a:bodyPr>
          <a:lstStyle/>
          <a:p>
            <a:pPr defTabSz="387066">
              <a:spcAft>
                <a:spcPts val="306"/>
              </a:spcAft>
            </a:pPr>
            <a:r>
              <a:rPr lang="en-US" sz="1000" b="1" kern="1200" dirty="0">
                <a:solidFill>
                  <a:schemeClr val="tx1"/>
                </a:solidFill>
                <a:latin typeface="+mn-lt"/>
                <a:ea typeface="+mn-ea"/>
                <a:cs typeface="+mn-cs"/>
              </a:rPr>
              <a:t>Use Rewards Overtly, as Incentives to drive</a:t>
            </a:r>
          </a:p>
          <a:p>
            <a:pPr marL="72575" indent="-72575" defTabSz="387066">
              <a:spcAft>
                <a:spcPts val="306"/>
              </a:spcAft>
              <a:buFontTx/>
              <a:buChar char="-"/>
            </a:pPr>
            <a:r>
              <a:rPr lang="en-US" sz="1000" kern="1200" dirty="0">
                <a:solidFill>
                  <a:schemeClr val="tx1"/>
                </a:solidFill>
                <a:latin typeface="+mn-lt"/>
                <a:ea typeface="+mn-ea"/>
                <a:cs typeface="+mn-cs"/>
              </a:rPr>
              <a:t>Recognition/Appreciation Well-designed cash and non-cash incentives</a:t>
            </a:r>
          </a:p>
          <a:p>
            <a:pPr marL="72575" indent="-72575" defTabSz="387066">
              <a:spcAft>
                <a:spcPts val="306"/>
              </a:spcAft>
              <a:buFontTx/>
              <a:buChar char="-"/>
            </a:pPr>
            <a:r>
              <a:rPr lang="en-US" sz="1000" kern="1200" dirty="0">
                <a:solidFill>
                  <a:schemeClr val="tx1"/>
                </a:solidFill>
                <a:latin typeface="+mn-lt"/>
                <a:ea typeface="+mn-ea"/>
                <a:cs typeface="+mn-cs"/>
              </a:rPr>
              <a:t>Recognition/Appreciation after a goal is reached or a behavior observed</a:t>
            </a:r>
          </a:p>
          <a:p>
            <a:pPr marL="171450" indent="-171450">
              <a:spcAft>
                <a:spcPts val="600"/>
              </a:spcAft>
              <a:buFontTx/>
              <a:buChar char="-"/>
            </a:pPr>
            <a:endParaRPr lang="en-US" sz="1000" dirty="0"/>
          </a:p>
        </p:txBody>
      </p:sp>
      <p:cxnSp>
        <p:nvCxnSpPr>
          <p:cNvPr id="18" name="Straight Arrow Connector 17">
            <a:extLst>
              <a:ext uri="{FF2B5EF4-FFF2-40B4-BE49-F238E27FC236}">
                <a16:creationId xmlns:a16="http://schemas.microsoft.com/office/drawing/2014/main" id="{A1EE6A52-C856-7874-74B5-C2F2B19530D5}"/>
              </a:ext>
            </a:extLst>
          </p:cNvPr>
          <p:cNvCxnSpPr/>
          <p:nvPr/>
        </p:nvCxnSpPr>
        <p:spPr>
          <a:xfrm>
            <a:off x="8943913" y="4091732"/>
            <a:ext cx="7611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2861889-315B-3E75-C298-85F85D109A23}"/>
              </a:ext>
            </a:extLst>
          </p:cNvPr>
          <p:cNvSpPr txBox="1"/>
          <p:nvPr/>
        </p:nvSpPr>
        <p:spPr>
          <a:xfrm rot="19842773">
            <a:off x="2878186" y="2863798"/>
            <a:ext cx="708820" cy="245517"/>
          </a:xfrm>
          <a:prstGeom prst="rect">
            <a:avLst/>
          </a:prstGeom>
          <a:noFill/>
        </p:spPr>
        <p:txBody>
          <a:bodyPr wrap="none" rtlCol="0">
            <a:spAutoFit/>
          </a:bodyPr>
          <a:lstStyle/>
          <a:p>
            <a:pPr defTabSz="387066">
              <a:spcAft>
                <a:spcPts val="306"/>
              </a:spcAft>
            </a:pPr>
            <a:r>
              <a:rPr lang="en-US" sz="762" kern="1200">
                <a:solidFill>
                  <a:schemeClr val="tx1"/>
                </a:solidFill>
                <a:latin typeface="+mn-lt"/>
                <a:ea typeface="+mn-ea"/>
                <a:cs typeface="+mn-cs"/>
              </a:rPr>
              <a:t>Path A</a:t>
            </a:r>
            <a:endParaRPr lang="en-US"/>
          </a:p>
        </p:txBody>
      </p:sp>
      <p:sp>
        <p:nvSpPr>
          <p:cNvPr id="20" name="TextBox 19">
            <a:extLst>
              <a:ext uri="{FF2B5EF4-FFF2-40B4-BE49-F238E27FC236}">
                <a16:creationId xmlns:a16="http://schemas.microsoft.com/office/drawing/2014/main" id="{F838888D-DE67-8C85-3B76-64D5F9F3322B}"/>
              </a:ext>
            </a:extLst>
          </p:cNvPr>
          <p:cNvSpPr txBox="1"/>
          <p:nvPr/>
        </p:nvSpPr>
        <p:spPr>
          <a:xfrm rot="1691907">
            <a:off x="3044276" y="3395832"/>
            <a:ext cx="701643" cy="245517"/>
          </a:xfrm>
          <a:prstGeom prst="rect">
            <a:avLst/>
          </a:prstGeom>
          <a:noFill/>
        </p:spPr>
        <p:txBody>
          <a:bodyPr wrap="none" rtlCol="0">
            <a:spAutoFit/>
          </a:bodyPr>
          <a:lstStyle/>
          <a:p>
            <a:pPr defTabSz="387066">
              <a:spcAft>
                <a:spcPts val="306"/>
              </a:spcAft>
            </a:pPr>
            <a:r>
              <a:rPr lang="en-US" sz="762" kern="1200" dirty="0">
                <a:solidFill>
                  <a:schemeClr val="tx1"/>
                </a:solidFill>
                <a:latin typeface="+mn-lt"/>
                <a:ea typeface="+mn-ea"/>
                <a:cs typeface="+mn-cs"/>
              </a:rPr>
              <a:t>Path B</a:t>
            </a:r>
            <a:endParaRPr lang="en-US" dirty="0"/>
          </a:p>
        </p:txBody>
      </p:sp>
    </p:spTree>
    <p:extLst>
      <p:ext uri="{BB962C8B-B14F-4D97-AF65-F5344CB8AC3E}">
        <p14:creationId xmlns:p14="http://schemas.microsoft.com/office/powerpoint/2010/main" val="1350741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80C360-7209-0AE2-86EC-E57E9E997451}"/>
              </a:ext>
            </a:extLst>
          </p:cNvPr>
          <p:cNvSpPr>
            <a:spLocks noGrp="1"/>
          </p:cNvSpPr>
          <p:nvPr>
            <p:ph type="body" idx="19"/>
          </p:nvPr>
        </p:nvSpPr>
        <p:spPr/>
        <p:txBody>
          <a:bodyPr/>
          <a:lstStyle/>
          <a:p>
            <a:r>
              <a:rPr lang="en-US" sz="3600" dirty="0"/>
              <a:t>Beware of Unintended Consequences: Think it Through</a:t>
            </a:r>
            <a:endParaRPr lang="en-US" dirty="0"/>
          </a:p>
        </p:txBody>
      </p:sp>
      <p:pic>
        <p:nvPicPr>
          <p:cNvPr id="5" name="Picture Placeholder 4" descr="A person holding a cobra&#10;&#10;Description automatically generated">
            <a:extLst>
              <a:ext uri="{FF2B5EF4-FFF2-40B4-BE49-F238E27FC236}">
                <a16:creationId xmlns:a16="http://schemas.microsoft.com/office/drawing/2014/main" id="{74690957-E640-8299-CFDE-31621F8D0E09}"/>
              </a:ext>
            </a:extLst>
          </p:cNvPr>
          <p:cNvPicPr>
            <a:picLocks noGrp="1" noChangeAspect="1"/>
          </p:cNvPicPr>
          <p:nvPr>
            <p:ph type="pic" idx="1"/>
          </p:nvPr>
        </p:nvPicPr>
        <p:blipFill>
          <a:blip r:embed="rId2"/>
          <a:srcRect l="4903" r="4903"/>
          <a:stretch>
            <a:fillRect/>
          </a:stretch>
        </p:blipFill>
        <p:spPr/>
      </p:pic>
    </p:spTree>
    <p:extLst>
      <p:ext uri="{BB962C8B-B14F-4D97-AF65-F5344CB8AC3E}">
        <p14:creationId xmlns:p14="http://schemas.microsoft.com/office/powerpoint/2010/main" val="404379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6049859-8D3B-B3F6-73A0-7BC46C2FA70A}"/>
              </a:ext>
            </a:extLst>
          </p:cNvPr>
          <p:cNvSpPr>
            <a:spLocks noGrp="1"/>
          </p:cNvSpPr>
          <p:nvPr>
            <p:ph type="subTitle" idx="1"/>
          </p:nvPr>
        </p:nvSpPr>
        <p:spPr/>
        <p:txBody>
          <a:bodyPr/>
          <a:lstStyle/>
          <a:p>
            <a:r>
              <a:rPr lang="en-US" b="1" dirty="0"/>
              <a:t>At a frozen food manufacturer of 580 salespeople, people said that they place a higher value on cash than on merchandise</a:t>
            </a:r>
          </a:p>
          <a:p>
            <a:r>
              <a:rPr lang="en-US" b="1" dirty="0"/>
              <a:t>The firm went from a “mixed” plan (employees earn cash but also points for merchandise like electronics) to a “pure cash” plan</a:t>
            </a:r>
          </a:p>
          <a:p>
            <a:r>
              <a:rPr lang="en-US" b="1" dirty="0"/>
              <a:t>Sales decreased 4.4% (million in losses)</a:t>
            </a:r>
          </a:p>
          <a:p>
            <a:r>
              <a:rPr lang="en-US" b="1" dirty="0"/>
              <a:t>Decrease was smaller for individuals who thought more abstractly about uses of cash, suggesting that the merchandise incentives were motivating because of mental accounting</a:t>
            </a:r>
          </a:p>
        </p:txBody>
      </p:sp>
      <p:sp>
        <p:nvSpPr>
          <p:cNvPr id="3" name="Text Placeholder 2">
            <a:extLst>
              <a:ext uri="{FF2B5EF4-FFF2-40B4-BE49-F238E27FC236}">
                <a16:creationId xmlns:a16="http://schemas.microsoft.com/office/drawing/2014/main" id="{5921F9D5-D03B-A01A-0F4B-1048FEE94FDD}"/>
              </a:ext>
            </a:extLst>
          </p:cNvPr>
          <p:cNvSpPr>
            <a:spLocks noGrp="1"/>
          </p:cNvSpPr>
          <p:nvPr>
            <p:ph type="body" idx="19"/>
          </p:nvPr>
        </p:nvSpPr>
        <p:spPr/>
        <p:txBody>
          <a:bodyPr>
            <a:normAutofit lnSpcReduction="10000"/>
          </a:bodyPr>
          <a:lstStyle/>
          <a:p>
            <a:r>
              <a:rPr lang="en-US" dirty="0"/>
              <a:t>Viswanathan et al. (2018)</a:t>
            </a:r>
          </a:p>
        </p:txBody>
      </p:sp>
    </p:spTree>
    <p:extLst>
      <p:ext uri="{BB962C8B-B14F-4D97-AF65-F5344CB8AC3E}">
        <p14:creationId xmlns:p14="http://schemas.microsoft.com/office/powerpoint/2010/main" val="375639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DB2AF-2F33-7BBE-9F85-866F12A019FC}"/>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085058C7-2CF7-F971-0895-3307A8A9FF05}"/>
              </a:ext>
            </a:extLst>
          </p:cNvPr>
          <p:cNvSpPr>
            <a:spLocks noGrp="1"/>
          </p:cNvSpPr>
          <p:nvPr>
            <p:ph type="subTitle" idx="1"/>
          </p:nvPr>
        </p:nvSpPr>
        <p:spPr/>
        <p:txBody>
          <a:bodyPr/>
          <a:lstStyle/>
          <a:p>
            <a:r>
              <a:rPr lang="en-US" b="1" dirty="0"/>
              <a:t>Ten private daycare centers in Israel faced the same problem:  parents would arrive late to pick up their children, forcing the daycare to pay teachers to stay after hours</a:t>
            </a:r>
          </a:p>
          <a:p>
            <a:r>
              <a:rPr lang="en-US" b="1" dirty="0"/>
              <a:t>They introduced a fine for late-coming parents</a:t>
            </a:r>
          </a:p>
          <a:p>
            <a:r>
              <a:rPr lang="en-US" b="1" dirty="0"/>
              <a:t>This significantly increased the amount of late pick-ups!</a:t>
            </a:r>
          </a:p>
          <a:p>
            <a:r>
              <a:rPr lang="en-US" b="1" dirty="0"/>
              <a:t>After removing the fine, parents still picked up their children late.</a:t>
            </a:r>
          </a:p>
        </p:txBody>
      </p:sp>
      <p:sp>
        <p:nvSpPr>
          <p:cNvPr id="3" name="Text Placeholder 2">
            <a:extLst>
              <a:ext uri="{FF2B5EF4-FFF2-40B4-BE49-F238E27FC236}">
                <a16:creationId xmlns:a16="http://schemas.microsoft.com/office/drawing/2014/main" id="{E7EAE0A2-E469-1E20-F15B-739561446F52}"/>
              </a:ext>
            </a:extLst>
          </p:cNvPr>
          <p:cNvSpPr>
            <a:spLocks noGrp="1"/>
          </p:cNvSpPr>
          <p:nvPr>
            <p:ph type="body" idx="19"/>
          </p:nvPr>
        </p:nvSpPr>
        <p:spPr/>
        <p:txBody>
          <a:bodyPr>
            <a:normAutofit lnSpcReduction="10000"/>
          </a:bodyPr>
          <a:lstStyle/>
          <a:p>
            <a:r>
              <a:rPr lang="en-US" dirty="0"/>
              <a:t>Gneezy and </a:t>
            </a:r>
            <a:r>
              <a:rPr lang="en-US" dirty="0" err="1"/>
              <a:t>Rustichini</a:t>
            </a:r>
            <a:r>
              <a:rPr lang="en-US" dirty="0"/>
              <a:t> (2000) – Crowding Out</a:t>
            </a:r>
          </a:p>
        </p:txBody>
      </p:sp>
    </p:spTree>
    <p:extLst>
      <p:ext uri="{BB962C8B-B14F-4D97-AF65-F5344CB8AC3E}">
        <p14:creationId xmlns:p14="http://schemas.microsoft.com/office/powerpoint/2010/main" val="2922056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33EE9A9-0D02-4C04-9EBD-6BA27B7C97E2}"/>
              </a:ext>
            </a:extLst>
          </p:cNvPr>
          <p:cNvSpPr>
            <a:spLocks noGrp="1"/>
          </p:cNvSpPr>
          <p:nvPr>
            <p:ph type="body" idx="19"/>
          </p:nvPr>
        </p:nvSpPr>
        <p:spPr/>
        <p:txBody>
          <a:bodyPr>
            <a:normAutofit lnSpcReduction="10000"/>
          </a:bodyPr>
          <a:lstStyle/>
          <a:p>
            <a:pPr algn="ctr"/>
            <a:r>
              <a:rPr lang="en-US" dirty="0"/>
              <a:t>Avoid “Gaming”</a:t>
            </a:r>
          </a:p>
        </p:txBody>
      </p:sp>
      <p:graphicFrame>
        <p:nvGraphicFramePr>
          <p:cNvPr id="4" name="TextBox 4">
            <a:extLst>
              <a:ext uri="{FF2B5EF4-FFF2-40B4-BE49-F238E27FC236}">
                <a16:creationId xmlns:a16="http://schemas.microsoft.com/office/drawing/2014/main" id="{5B56F00B-F7BD-BC60-7109-656EF363A017}"/>
              </a:ext>
            </a:extLst>
          </p:cNvPr>
          <p:cNvGraphicFramePr/>
          <p:nvPr>
            <p:extLst>
              <p:ext uri="{D42A27DB-BD31-4B8C-83A1-F6EECF244321}">
                <p14:modId xmlns:p14="http://schemas.microsoft.com/office/powerpoint/2010/main" val="2322972575"/>
              </p:ext>
            </p:extLst>
          </p:nvPr>
        </p:nvGraphicFramePr>
        <p:xfrm>
          <a:off x="686562" y="2061311"/>
          <a:ext cx="11314028" cy="5262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4497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E8785B-3314-EE82-C30D-F42CE29D90BE}"/>
              </a:ext>
            </a:extLst>
          </p:cNvPr>
          <p:cNvSpPr>
            <a:spLocks noGrp="1"/>
          </p:cNvSpPr>
          <p:nvPr>
            <p:ph type="body" idx="19"/>
          </p:nvPr>
        </p:nvSpPr>
        <p:spPr/>
        <p:txBody>
          <a:bodyPr/>
          <a:lstStyle/>
          <a:p>
            <a:r>
              <a:rPr lang="en-US" dirty="0"/>
              <a:t>Example: Cash vs. Gift</a:t>
            </a:r>
          </a:p>
        </p:txBody>
      </p:sp>
      <p:pic>
        <p:nvPicPr>
          <p:cNvPr id="4" name="The Economics Of Seinfeld_ What's the right Gift to give; cash_ (2).mp4">
            <a:hlinkClick r:id="" action="ppaction://media"/>
            <a:extLst>
              <a:ext uri="{FF2B5EF4-FFF2-40B4-BE49-F238E27FC236}">
                <a16:creationId xmlns:a16="http://schemas.microsoft.com/office/drawing/2014/main" id="{7615D3A3-814C-AAD2-632F-C06327EB34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61106" y="1643158"/>
            <a:ext cx="5269787" cy="3952341"/>
          </a:xfrm>
          <a:prstGeom prst="rect">
            <a:avLst/>
          </a:prstGeom>
        </p:spPr>
      </p:pic>
    </p:spTree>
    <p:extLst>
      <p:ext uri="{BB962C8B-B14F-4D97-AF65-F5344CB8AC3E}">
        <p14:creationId xmlns:p14="http://schemas.microsoft.com/office/powerpoint/2010/main" val="1326055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8163C-A091-FEF1-A4CC-7B3ACF0EA351}"/>
              </a:ext>
            </a:extLst>
          </p:cNvPr>
          <p:cNvSpPr>
            <a:spLocks noGrp="1"/>
          </p:cNvSpPr>
          <p:nvPr>
            <p:ph type="ctrTitle"/>
          </p:nvPr>
        </p:nvSpPr>
        <p:spPr/>
        <p:txBody>
          <a:bodyPr/>
          <a:lstStyle/>
          <a:p>
            <a:r>
              <a:rPr lang="en-US" dirty="0"/>
              <a:t>Determining the</a:t>
            </a:r>
            <a:br>
              <a:rPr lang="en-US" dirty="0"/>
            </a:br>
            <a:r>
              <a:rPr lang="en-US" dirty="0"/>
              <a:t>Impact of Incentives</a:t>
            </a:r>
          </a:p>
        </p:txBody>
      </p:sp>
    </p:spTree>
    <p:extLst>
      <p:ext uri="{BB962C8B-B14F-4D97-AF65-F5344CB8AC3E}">
        <p14:creationId xmlns:p14="http://schemas.microsoft.com/office/powerpoint/2010/main" val="3509763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94AB9-8FE5-F3D2-B9C7-0A3D39E8BF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469035-650D-66DF-9668-3DEDDDE3609A}"/>
              </a:ext>
            </a:extLst>
          </p:cNvPr>
          <p:cNvSpPr>
            <a:spLocks noGrp="1"/>
          </p:cNvSpPr>
          <p:nvPr>
            <p:ph type="body" idx="19"/>
          </p:nvPr>
        </p:nvSpPr>
        <p:spPr/>
        <p:txBody>
          <a:bodyPr>
            <a:normAutofit lnSpcReduction="10000"/>
          </a:bodyPr>
          <a:lstStyle/>
          <a:p>
            <a:r>
              <a:rPr lang="en-US" dirty="0"/>
              <a:t>Tangible and Intangible Returns</a:t>
            </a:r>
          </a:p>
        </p:txBody>
      </p:sp>
      <p:sp>
        <p:nvSpPr>
          <p:cNvPr id="3" name="Text Placeholder 2">
            <a:extLst>
              <a:ext uri="{FF2B5EF4-FFF2-40B4-BE49-F238E27FC236}">
                <a16:creationId xmlns:a16="http://schemas.microsoft.com/office/drawing/2014/main" id="{11C774B0-249E-C919-7941-39A61807F8B1}"/>
              </a:ext>
            </a:extLst>
          </p:cNvPr>
          <p:cNvSpPr>
            <a:spLocks noGrp="1"/>
          </p:cNvSpPr>
          <p:nvPr>
            <p:ph type="body" idx="20"/>
          </p:nvPr>
        </p:nvSpPr>
        <p:spPr/>
        <p:txBody>
          <a:bodyPr>
            <a:normAutofit/>
          </a:bodyPr>
          <a:lstStyle/>
          <a:p>
            <a:r>
              <a:rPr lang="en-US" sz="2000" b="1" i="0" u="none" strike="noStrike" cap="none" dirty="0">
                <a:solidFill>
                  <a:schemeClr val="dk1"/>
                </a:solidFill>
                <a:ea typeface="PT Sans"/>
                <a:sym typeface="PT Sans"/>
              </a:rPr>
              <a:t>TANGIBLE (EXAMPLES)</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Retention/Attrition</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Customer Retention</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Customer Acquisition</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Absenteeism</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Learning/Development</a:t>
            </a:r>
          </a:p>
          <a:p>
            <a:pPr marL="342900" indent="-342900">
              <a:buFont typeface="Arial" panose="020B0604020202020204" pitchFamily="34" charset="0"/>
              <a:buChar char="•"/>
            </a:pPr>
            <a:r>
              <a:rPr lang="en-US" sz="2000" b="1" i="0" u="none" strike="noStrike" cap="none" dirty="0">
                <a:solidFill>
                  <a:schemeClr val="dk1"/>
                </a:solidFill>
                <a:ea typeface="PT Sans"/>
                <a:sym typeface="PT Sans"/>
              </a:rPr>
              <a:t>Overall Performance</a:t>
            </a:r>
          </a:p>
        </p:txBody>
      </p:sp>
      <p:sp>
        <p:nvSpPr>
          <p:cNvPr id="5" name="Text Placeholder 4">
            <a:extLst>
              <a:ext uri="{FF2B5EF4-FFF2-40B4-BE49-F238E27FC236}">
                <a16:creationId xmlns:a16="http://schemas.microsoft.com/office/drawing/2014/main" id="{CEC9B260-83BC-4616-ADC3-AA4C69737D69}"/>
              </a:ext>
            </a:extLst>
          </p:cNvPr>
          <p:cNvSpPr>
            <a:spLocks noGrp="1"/>
          </p:cNvSpPr>
          <p:nvPr>
            <p:ph type="body" idx="21"/>
          </p:nvPr>
        </p:nvSpPr>
        <p:spPr/>
        <p:txBody>
          <a:bodyPr>
            <a:normAutofit/>
          </a:bodyPr>
          <a:lstStyle/>
          <a:p>
            <a:r>
              <a:rPr lang="en-US" sz="2000" kern="1200" dirty="0">
                <a:solidFill>
                  <a:schemeClr val="tx1"/>
                </a:solidFill>
              </a:rPr>
              <a:t>INTANGIBLE</a:t>
            </a:r>
            <a:r>
              <a:rPr lang="en-US" sz="2000" b="1" i="0" u="none" strike="noStrike" cap="none" dirty="0">
                <a:solidFill>
                  <a:schemeClr val="dk1"/>
                </a:solidFill>
                <a:ea typeface="PT Sans"/>
                <a:sym typeface="PT Sans"/>
              </a:rPr>
              <a:t> (EXAMPLES)</a:t>
            </a:r>
          </a:p>
          <a:p>
            <a:pPr marL="202883" indent="-202883" defTabSz="649224">
              <a:spcAft>
                <a:spcPts val="600"/>
              </a:spcAft>
              <a:buFont typeface="Arial" panose="020B0604020202020204" pitchFamily="34" charset="0"/>
              <a:buChar char="•"/>
            </a:pPr>
            <a:r>
              <a:rPr lang="en-US" sz="2000" kern="1200" dirty="0">
                <a:solidFill>
                  <a:schemeClr val="tx1"/>
                </a:solidFill>
              </a:rPr>
              <a:t>Employee Engagement</a:t>
            </a:r>
          </a:p>
          <a:p>
            <a:pPr marL="202883" indent="-202883" defTabSz="649224">
              <a:spcAft>
                <a:spcPts val="600"/>
              </a:spcAft>
              <a:buFont typeface="Arial" panose="020B0604020202020204" pitchFamily="34" charset="0"/>
              <a:buChar char="•"/>
            </a:pPr>
            <a:r>
              <a:rPr lang="en-US" sz="2000" kern="1200" dirty="0">
                <a:solidFill>
                  <a:schemeClr val="tx1"/>
                </a:solidFill>
              </a:rPr>
              <a:t>Employee Satisfaction</a:t>
            </a:r>
          </a:p>
          <a:p>
            <a:pPr marL="202883" indent="-202883" defTabSz="649224">
              <a:spcAft>
                <a:spcPts val="600"/>
              </a:spcAft>
              <a:buFont typeface="Arial" panose="020B0604020202020204" pitchFamily="34" charset="0"/>
              <a:buChar char="•"/>
            </a:pPr>
            <a:r>
              <a:rPr lang="en-US" sz="2000" kern="1200" dirty="0">
                <a:solidFill>
                  <a:schemeClr val="tx1"/>
                </a:solidFill>
              </a:rPr>
              <a:t>Customer Satisfaction/Engagement</a:t>
            </a:r>
          </a:p>
          <a:p>
            <a:pPr marL="202883" indent="-202883" defTabSz="649224">
              <a:spcAft>
                <a:spcPts val="600"/>
              </a:spcAft>
              <a:buFont typeface="Arial" panose="020B0604020202020204" pitchFamily="34" charset="0"/>
              <a:buChar char="•"/>
            </a:pPr>
            <a:r>
              <a:rPr lang="en-US" sz="2000" kern="1200" dirty="0">
                <a:solidFill>
                  <a:schemeClr val="tx1"/>
                </a:solidFill>
              </a:rPr>
              <a:t>Company Culture / Inclusion</a:t>
            </a:r>
          </a:p>
        </p:txBody>
      </p:sp>
    </p:spTree>
    <p:extLst>
      <p:ext uri="{BB962C8B-B14F-4D97-AF65-F5344CB8AC3E}">
        <p14:creationId xmlns:p14="http://schemas.microsoft.com/office/powerpoint/2010/main" val="1757745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AA33F6-AECC-85F0-34E0-E13ADC8BD46A}"/>
              </a:ext>
            </a:extLst>
          </p:cNvPr>
          <p:cNvSpPr>
            <a:spLocks noGrp="1"/>
          </p:cNvSpPr>
          <p:nvPr>
            <p:ph type="body" idx="19"/>
          </p:nvPr>
        </p:nvSpPr>
        <p:spPr/>
        <p:txBody>
          <a:bodyPr/>
          <a:lstStyle/>
          <a:p>
            <a:r>
              <a:rPr lang="en-US" dirty="0"/>
              <a:t>The ROI Methodology </a:t>
            </a:r>
            <a:r>
              <a:rPr lang="en-US" baseline="30000" dirty="0"/>
              <a:t>TM</a:t>
            </a:r>
            <a:r>
              <a:rPr lang="en-US" dirty="0"/>
              <a:t> (Cost/Benefit Analysis)</a:t>
            </a:r>
          </a:p>
        </p:txBody>
      </p:sp>
      <p:pic>
        <p:nvPicPr>
          <p:cNvPr id="7" name="Picture Placeholder 6" descr="A diagram of data analysis&#10;&#10;Description automatically generated">
            <a:extLst>
              <a:ext uri="{FF2B5EF4-FFF2-40B4-BE49-F238E27FC236}">
                <a16:creationId xmlns:a16="http://schemas.microsoft.com/office/drawing/2014/main" id="{B7E92D84-03EC-6667-0B5B-53D93D014AC0}"/>
              </a:ext>
            </a:extLst>
          </p:cNvPr>
          <p:cNvPicPr>
            <a:picLocks noGrp="1" noChangeAspect="1"/>
          </p:cNvPicPr>
          <p:nvPr>
            <p:ph type="pic" idx="1"/>
          </p:nvPr>
        </p:nvPicPr>
        <p:blipFill rotWithShape="1">
          <a:blip r:embed="rId2"/>
          <a:srcRect l="-10818" r="-10818"/>
          <a:stretch/>
        </p:blipFill>
        <p:spPr>
          <a:xfrm>
            <a:off x="760413" y="1643063"/>
            <a:ext cx="10817225" cy="3571875"/>
          </a:xfrm>
        </p:spPr>
      </p:pic>
      <p:pic>
        <p:nvPicPr>
          <p:cNvPr id="8" name="Picture 7" descr="A black text on a white background&#10;&#10;Description automatically generated">
            <a:extLst>
              <a:ext uri="{FF2B5EF4-FFF2-40B4-BE49-F238E27FC236}">
                <a16:creationId xmlns:a16="http://schemas.microsoft.com/office/drawing/2014/main" id="{D4812AD1-344D-DBAF-270E-8E608EC876D8}"/>
              </a:ext>
            </a:extLst>
          </p:cNvPr>
          <p:cNvPicPr>
            <a:picLocks noChangeAspect="1"/>
          </p:cNvPicPr>
          <p:nvPr/>
        </p:nvPicPr>
        <p:blipFill>
          <a:blip r:embed="rId3"/>
          <a:stretch>
            <a:fillRect/>
          </a:stretch>
        </p:blipFill>
        <p:spPr>
          <a:xfrm>
            <a:off x="2085979" y="4533647"/>
            <a:ext cx="6001117" cy="1133761"/>
          </a:xfrm>
          <a:prstGeom prst="rect">
            <a:avLst/>
          </a:prstGeom>
        </p:spPr>
      </p:pic>
    </p:spTree>
    <p:extLst>
      <p:ext uri="{BB962C8B-B14F-4D97-AF65-F5344CB8AC3E}">
        <p14:creationId xmlns:p14="http://schemas.microsoft.com/office/powerpoint/2010/main" val="38363951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7FBF9B-4831-6B5E-ABC7-3DEC2BD37EFD}"/>
              </a:ext>
            </a:extLst>
          </p:cNvPr>
          <p:cNvSpPr>
            <a:spLocks noGrp="1"/>
          </p:cNvSpPr>
          <p:nvPr>
            <p:ph type="body" idx="19"/>
          </p:nvPr>
        </p:nvSpPr>
        <p:spPr/>
        <p:txBody>
          <a:bodyPr/>
          <a:lstStyle/>
          <a:p>
            <a:r>
              <a:rPr lang="en-US" dirty="0"/>
              <a:t>Change Point Analysis</a:t>
            </a:r>
          </a:p>
        </p:txBody>
      </p:sp>
      <p:pic>
        <p:nvPicPr>
          <p:cNvPr id="5" name="Picture Placeholder 4" descr="A graph showing a triangle&#10;&#10;Description automatically generated with medium confidence">
            <a:extLst>
              <a:ext uri="{FF2B5EF4-FFF2-40B4-BE49-F238E27FC236}">
                <a16:creationId xmlns:a16="http://schemas.microsoft.com/office/drawing/2014/main" id="{F855B5B5-DC74-3797-37BD-CA8AC9E6C3D3}"/>
              </a:ext>
            </a:extLst>
          </p:cNvPr>
          <p:cNvPicPr>
            <a:picLocks noGrp="1" noChangeAspect="1"/>
          </p:cNvPicPr>
          <p:nvPr>
            <p:ph type="pic" idx="1"/>
          </p:nvPr>
        </p:nvPicPr>
        <p:blipFill rotWithShape="1">
          <a:blip r:embed="rId2"/>
          <a:srcRect t="-21670" b="-21670"/>
          <a:stretch/>
        </p:blipFill>
        <p:spPr/>
      </p:pic>
    </p:spTree>
    <p:extLst>
      <p:ext uri="{BB962C8B-B14F-4D97-AF65-F5344CB8AC3E}">
        <p14:creationId xmlns:p14="http://schemas.microsoft.com/office/powerpoint/2010/main" val="3512993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147269-7746-8D44-E15A-413F3C297129}"/>
              </a:ext>
            </a:extLst>
          </p:cNvPr>
          <p:cNvSpPr>
            <a:spLocks noGrp="1"/>
          </p:cNvSpPr>
          <p:nvPr>
            <p:ph type="body" idx="19"/>
          </p:nvPr>
        </p:nvSpPr>
        <p:spPr/>
        <p:txBody>
          <a:bodyPr>
            <a:normAutofit/>
          </a:bodyPr>
          <a:lstStyle/>
          <a:p>
            <a:r>
              <a:rPr lang="en-US" dirty="0"/>
              <a:t>Careers in the Field: Incentive Design</a:t>
            </a:r>
          </a:p>
        </p:txBody>
      </p:sp>
      <p:pic>
        <p:nvPicPr>
          <p:cNvPr id="5" name="Picture Placeholder 4" descr="A wireframe of a funnel&#10;&#10;Description automatically generated">
            <a:extLst>
              <a:ext uri="{FF2B5EF4-FFF2-40B4-BE49-F238E27FC236}">
                <a16:creationId xmlns:a16="http://schemas.microsoft.com/office/drawing/2014/main" id="{C483745A-16FD-DB2D-E839-8E07427E28F1}"/>
              </a:ext>
            </a:extLst>
          </p:cNvPr>
          <p:cNvPicPr>
            <a:picLocks noGrp="1" noChangeAspect="1"/>
          </p:cNvPicPr>
          <p:nvPr>
            <p:ph type="pic" idx="1"/>
          </p:nvPr>
        </p:nvPicPr>
        <p:blipFill rotWithShape="1">
          <a:blip r:embed="rId2"/>
          <a:srcRect l="22972" t="-2513" r="-6178" b="18648"/>
          <a:stretch/>
        </p:blipFill>
        <p:spPr>
          <a:xfrm>
            <a:off x="2610446" y="1643160"/>
            <a:ext cx="6971108" cy="3952340"/>
          </a:xfrm>
        </p:spPr>
      </p:pic>
    </p:spTree>
    <p:extLst>
      <p:ext uri="{BB962C8B-B14F-4D97-AF65-F5344CB8AC3E}">
        <p14:creationId xmlns:p14="http://schemas.microsoft.com/office/powerpoint/2010/main" val="38478501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D2678D-8CB9-9E40-DB25-3F7D3A33D562}"/>
              </a:ext>
            </a:extLst>
          </p:cNvPr>
          <p:cNvSpPr>
            <a:spLocks noGrp="1"/>
          </p:cNvSpPr>
          <p:nvPr>
            <p:ph type="body" idx="19"/>
          </p:nvPr>
        </p:nvSpPr>
        <p:spPr/>
        <p:txBody>
          <a:bodyPr>
            <a:normAutofit/>
          </a:bodyPr>
          <a:lstStyle/>
          <a:p>
            <a:r>
              <a:rPr lang="en-US" dirty="0"/>
              <a:t>Careers in the Field: Agency / Consulting</a:t>
            </a:r>
          </a:p>
        </p:txBody>
      </p:sp>
      <p:pic>
        <p:nvPicPr>
          <p:cNvPr id="4" name="Graphic 3" descr="Certificate">
            <a:extLst>
              <a:ext uri="{FF2B5EF4-FFF2-40B4-BE49-F238E27FC236}">
                <a16:creationId xmlns:a16="http://schemas.microsoft.com/office/drawing/2014/main" id="{D019FEBE-B0DC-C30F-C4FF-F2C30700E6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13307" y="1643160"/>
            <a:ext cx="3952340" cy="3952340"/>
          </a:xfrm>
          <a:prstGeom prst="rect">
            <a:avLst/>
          </a:prstGeom>
        </p:spPr>
      </p:pic>
    </p:spTree>
    <p:extLst>
      <p:ext uri="{BB962C8B-B14F-4D97-AF65-F5344CB8AC3E}">
        <p14:creationId xmlns:p14="http://schemas.microsoft.com/office/powerpoint/2010/main" val="15018319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79FE9-97A3-8B52-63BC-F0EA74F6A5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54E8F5-85EF-600A-C72C-49F56A21B06B}"/>
              </a:ext>
            </a:extLst>
          </p:cNvPr>
          <p:cNvSpPr>
            <a:spLocks noGrp="1"/>
          </p:cNvSpPr>
          <p:nvPr>
            <p:ph type="body" idx="19"/>
          </p:nvPr>
        </p:nvSpPr>
        <p:spPr/>
        <p:txBody>
          <a:bodyPr>
            <a:normAutofit fontScale="92500" lnSpcReduction="20000"/>
          </a:bodyPr>
          <a:lstStyle/>
          <a:p>
            <a:r>
              <a:rPr lang="en-US" dirty="0"/>
              <a:t>Careers in the Field: Corporate Program Manager/</a:t>
            </a:r>
            <a:br>
              <a:rPr lang="en-US" dirty="0"/>
            </a:br>
            <a:r>
              <a:rPr lang="en-US" dirty="0"/>
              <a:t>HR/Marketing/Sales &amp; Sales Management</a:t>
            </a:r>
          </a:p>
        </p:txBody>
      </p:sp>
      <p:pic>
        <p:nvPicPr>
          <p:cNvPr id="5" name="Graphic 4" descr="Upward trend">
            <a:extLst>
              <a:ext uri="{FF2B5EF4-FFF2-40B4-BE49-F238E27FC236}">
                <a16:creationId xmlns:a16="http://schemas.microsoft.com/office/drawing/2014/main" id="{31C1BF14-14F4-F37F-61B0-B88762007E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22977" y="1262500"/>
            <a:ext cx="4333000" cy="4333000"/>
          </a:xfrm>
          <a:prstGeom prst="rect">
            <a:avLst/>
          </a:prstGeom>
        </p:spPr>
      </p:pic>
    </p:spTree>
    <p:extLst>
      <p:ext uri="{BB962C8B-B14F-4D97-AF65-F5344CB8AC3E}">
        <p14:creationId xmlns:p14="http://schemas.microsoft.com/office/powerpoint/2010/main" val="2425856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67FB3-517E-F98E-9274-2D151C2FFCC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934FBA-D68F-4CE5-A049-9F5BA469614A}"/>
              </a:ext>
            </a:extLst>
          </p:cNvPr>
          <p:cNvSpPr>
            <a:spLocks noGrp="1"/>
          </p:cNvSpPr>
          <p:nvPr>
            <p:ph type="body" idx="19"/>
          </p:nvPr>
        </p:nvSpPr>
        <p:spPr/>
        <p:txBody>
          <a:bodyPr>
            <a:normAutofit/>
          </a:bodyPr>
          <a:lstStyle/>
          <a:p>
            <a:r>
              <a:rPr lang="en-US" dirty="0"/>
              <a:t>Careers in the Field: Supply Chain</a:t>
            </a:r>
          </a:p>
        </p:txBody>
      </p:sp>
      <p:pic>
        <p:nvPicPr>
          <p:cNvPr id="4" name="Graphic 3" descr="Cloud Computing">
            <a:extLst>
              <a:ext uri="{FF2B5EF4-FFF2-40B4-BE49-F238E27FC236}">
                <a16:creationId xmlns:a16="http://schemas.microsoft.com/office/drawing/2014/main" id="{55B6B211-8EDE-DB23-3269-20FBDED7F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6577" y="1660528"/>
            <a:ext cx="3538847" cy="353884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Tree>
    <p:extLst>
      <p:ext uri="{BB962C8B-B14F-4D97-AF65-F5344CB8AC3E}">
        <p14:creationId xmlns:p14="http://schemas.microsoft.com/office/powerpoint/2010/main" val="20746828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F5485-50B9-79EA-5BE5-9356DEA79467}"/>
              </a:ext>
            </a:extLst>
          </p:cNvPr>
          <p:cNvSpPr>
            <a:spLocks noGrp="1"/>
          </p:cNvSpPr>
          <p:nvPr>
            <p:ph type="ctrTitle"/>
          </p:nvPr>
        </p:nvSpPr>
        <p:spPr/>
        <p:txBody>
          <a:bodyPr/>
          <a:lstStyle/>
          <a:p>
            <a:r>
              <a:rPr lang="en-US" sz="6000" dirty="0"/>
              <a:t>The Importance of Incentives &amp; Rewards @Work</a:t>
            </a:r>
            <a:endParaRPr lang="en-US" dirty="0"/>
          </a:p>
        </p:txBody>
      </p:sp>
      <p:sp>
        <p:nvSpPr>
          <p:cNvPr id="3" name="Subtitle 2">
            <a:extLst>
              <a:ext uri="{FF2B5EF4-FFF2-40B4-BE49-F238E27FC236}">
                <a16:creationId xmlns:a16="http://schemas.microsoft.com/office/drawing/2014/main" id="{6D6D81A2-0134-6600-B26A-539C24C77361}"/>
              </a:ext>
            </a:extLst>
          </p:cNvPr>
          <p:cNvSpPr>
            <a:spLocks noGrp="1"/>
          </p:cNvSpPr>
          <p:nvPr>
            <p:ph type="subTitle" idx="1"/>
          </p:nvPr>
        </p:nvSpPr>
        <p:spPr/>
        <p:txBody>
          <a:bodyPr/>
          <a:lstStyle/>
          <a:p>
            <a:r>
              <a:rPr lang="en-US" sz="2400" dirty="0"/>
              <a:t>For Colleges and Universities</a:t>
            </a:r>
          </a:p>
          <a:p>
            <a:r>
              <a:rPr lang="en-US" sz="2400" kern="1200" dirty="0">
                <a:solidFill>
                  <a:schemeClr val="tx1"/>
                </a:solidFill>
                <a:latin typeface="+mj-lt"/>
                <a:ea typeface="+mj-ea"/>
                <a:cs typeface="+mj-cs"/>
              </a:rPr>
              <a:t>Q &amp; A</a:t>
            </a:r>
            <a:endParaRPr lang="en-US" dirty="0"/>
          </a:p>
        </p:txBody>
      </p:sp>
    </p:spTree>
    <p:extLst>
      <p:ext uri="{BB962C8B-B14F-4D97-AF65-F5344CB8AC3E}">
        <p14:creationId xmlns:p14="http://schemas.microsoft.com/office/powerpoint/2010/main" val="4149531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1D799B-A6DE-3740-7F9A-77D3473520D8}"/>
              </a:ext>
            </a:extLst>
          </p:cNvPr>
          <p:cNvSpPr>
            <a:spLocks noGrp="1"/>
          </p:cNvSpPr>
          <p:nvPr>
            <p:ph type="ctrTitle"/>
          </p:nvPr>
        </p:nvSpPr>
        <p:spPr/>
        <p:txBody>
          <a:bodyPr/>
          <a:lstStyle/>
          <a:p>
            <a:r>
              <a:rPr lang="en-US" dirty="0"/>
              <a:t>Introduction to Incentives &amp; Rewards at Work</a:t>
            </a:r>
          </a:p>
        </p:txBody>
      </p:sp>
    </p:spTree>
    <p:extLst>
      <p:ext uri="{BB962C8B-B14F-4D97-AF65-F5344CB8AC3E}">
        <p14:creationId xmlns:p14="http://schemas.microsoft.com/office/powerpoint/2010/main" val="256887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D206F-D947-BD4C-387A-F4316E56B6F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7756A1E-8F2C-C578-A705-BB320F744252}"/>
              </a:ext>
            </a:extLst>
          </p:cNvPr>
          <p:cNvSpPr>
            <a:spLocks noGrp="1"/>
          </p:cNvSpPr>
          <p:nvPr>
            <p:ph type="ctrTitle"/>
          </p:nvPr>
        </p:nvSpPr>
        <p:spPr/>
        <p:txBody>
          <a:bodyPr/>
          <a:lstStyle/>
          <a:p>
            <a:r>
              <a:rPr lang="en-US" sz="6000" dirty="0"/>
              <a:t>What is an Incentive?</a:t>
            </a:r>
            <a:endParaRPr lang="en-US" dirty="0"/>
          </a:p>
        </p:txBody>
      </p:sp>
    </p:spTree>
    <p:extLst>
      <p:ext uri="{BB962C8B-B14F-4D97-AF65-F5344CB8AC3E}">
        <p14:creationId xmlns:p14="http://schemas.microsoft.com/office/powerpoint/2010/main" val="304281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close-up of a person's face&#10;&#10;Description automatically generated">
            <a:extLst>
              <a:ext uri="{FF2B5EF4-FFF2-40B4-BE49-F238E27FC236}">
                <a16:creationId xmlns:a16="http://schemas.microsoft.com/office/drawing/2014/main" id="{C998E8C1-F85A-DC08-019E-9B90FF213A01}"/>
              </a:ext>
            </a:extLst>
          </p:cNvPr>
          <p:cNvPicPr>
            <a:picLocks noGrp="1" noChangeAspect="1"/>
          </p:cNvPicPr>
          <p:nvPr>
            <p:ph type="pic" idx="1"/>
          </p:nvPr>
        </p:nvPicPr>
        <p:blipFill rotWithShape="1">
          <a:blip r:embed="rId2"/>
          <a:srcRect l="-43705" r="-43705"/>
          <a:stretch/>
        </p:blipFill>
        <p:spPr/>
      </p:pic>
      <p:sp>
        <p:nvSpPr>
          <p:cNvPr id="21" name="Text Placeholder 11">
            <a:extLst>
              <a:ext uri="{FF2B5EF4-FFF2-40B4-BE49-F238E27FC236}">
                <a16:creationId xmlns:a16="http://schemas.microsoft.com/office/drawing/2014/main" id="{67184542-A82E-7545-371A-5CC3E5C7CEFB}"/>
              </a:ext>
            </a:extLst>
          </p:cNvPr>
          <p:cNvSpPr txBox="1">
            <a:spLocks/>
          </p:cNvSpPr>
          <p:nvPr/>
        </p:nvSpPr>
        <p:spPr>
          <a:xfrm>
            <a:off x="677862" y="621791"/>
            <a:ext cx="5418137" cy="497414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0" dirty="0"/>
              <a:t>“Scientists, and now managers, are realizing that people have a </a:t>
            </a:r>
            <a:r>
              <a:rPr lang="en-US" sz="2000" dirty="0"/>
              <a:t>biological need </a:t>
            </a:r>
            <a:r>
              <a:rPr lang="en-US" sz="2000" b="0" dirty="0"/>
              <a:t>to experience social rewards like praise, the thrill of innovation, and the satisfaction of acquiring new skills. To succeed, every manager needs to realize that work must provide more than just a paycheck and that quenching these social appetites is the key to creating passionate employees whose productivity blows away the bottom line.”</a:t>
            </a:r>
          </a:p>
        </p:txBody>
      </p:sp>
    </p:spTree>
    <p:extLst>
      <p:ext uri="{BB962C8B-B14F-4D97-AF65-F5344CB8AC3E}">
        <p14:creationId xmlns:p14="http://schemas.microsoft.com/office/powerpoint/2010/main" val="2383400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f7a9ff5-2916-4c9f-b38b-69ccf6165550" xsi:nil="true"/>
    <lcf76f155ced4ddcb4097134ff3c332f xmlns="c8b70ef9-a1d0-4c3f-95ec-14e98725bb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2BCBD28BF0174482CC0CE69BD67692" ma:contentTypeVersion="20" ma:contentTypeDescription="Create a new document." ma:contentTypeScope="" ma:versionID="db2696f63c0429b71a82a3a5f83e5e5c">
  <xsd:schema xmlns:xsd="http://www.w3.org/2001/XMLSchema" xmlns:xs="http://www.w3.org/2001/XMLSchema" xmlns:p="http://schemas.microsoft.com/office/2006/metadata/properties" xmlns:ns2="c8b70ef9-a1d0-4c3f-95ec-14e98725bb87" xmlns:ns3="8f7a9ff5-2916-4c9f-b38b-69ccf6165550" targetNamespace="http://schemas.microsoft.com/office/2006/metadata/properties" ma:root="true" ma:fieldsID="d91e48531014b88a72eb645defad114b" ns2:_="" ns3:_="">
    <xsd:import namespace="c8b70ef9-a1d0-4c3f-95ec-14e98725bb87"/>
    <xsd:import namespace="8f7a9ff5-2916-4c9f-b38b-69ccf61655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b70ef9-a1d0-4c3f-95ec-14e98725bb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7a9ff5-2916-4c9f-b38b-69ccf616555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739bd8e-0ff6-4d44-9f04-69ff4ce2f1e3}" ma:internalName="TaxCatchAll" ma:showField="CatchAllData" ma:web="8f7a9ff5-2916-4c9f-b38b-69ccf61655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E00A91-61AB-4657-89DD-58B143AC0D20}">
  <ds:schemaRefs>
    <ds:schemaRef ds:uri="http://schemas.microsoft.com/sharepoint/v3/contenttype/forms"/>
  </ds:schemaRefs>
</ds:datastoreItem>
</file>

<file path=customXml/itemProps2.xml><?xml version="1.0" encoding="utf-8"?>
<ds:datastoreItem xmlns:ds="http://schemas.openxmlformats.org/officeDocument/2006/customXml" ds:itemID="{F9E5BEF6-6829-4E48-8537-A5655EFC4C64}">
  <ds:schemaRefs>
    <ds:schemaRef ds:uri="http://purl.org/dc/elements/1.1/"/>
    <ds:schemaRef ds:uri="http://www.w3.org/XML/1998/namespace"/>
    <ds:schemaRef ds:uri="http://purl.org/dc/terms/"/>
    <ds:schemaRef ds:uri="55a0f2b5-d703-439e-a816-dbf92b32d2fd"/>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8f7a9ff5-2916-4c9f-b38b-69ccf6165550"/>
  </ds:schemaRefs>
</ds:datastoreItem>
</file>

<file path=customXml/itemProps3.xml><?xml version="1.0" encoding="utf-8"?>
<ds:datastoreItem xmlns:ds="http://schemas.openxmlformats.org/officeDocument/2006/customXml" ds:itemID="{E91BE479-3F7F-4BCD-8C33-CA56CF21E7B1}"/>
</file>

<file path=docMetadata/LabelInfo.xml><?xml version="1.0" encoding="utf-8"?>
<clbl:labelList xmlns:clbl="http://schemas.microsoft.com/office/2020/mipLabelMetadata">
  <clbl:label id="{d026bb9f-849e-4520-adf3-36adc211bebd}" enabled="1" method="Privileged" siteId="{ac144e41-8001-48f0-9e1c-170716ed06b6}" removed="0"/>
</clbl:labelList>
</file>

<file path=docProps/app.xml><?xml version="1.0" encoding="utf-8"?>
<Properties xmlns="http://schemas.openxmlformats.org/officeDocument/2006/extended-properties" xmlns:vt="http://schemas.openxmlformats.org/officeDocument/2006/docPropsVTypes">
  <TotalTime>230</TotalTime>
  <Words>2457</Words>
  <Application>Microsoft Office PowerPoint</Application>
  <PresentationFormat>Widescreen</PresentationFormat>
  <Paragraphs>293</Paragraphs>
  <Slides>68</Slides>
  <Notes>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Aptos</vt:lpstr>
      <vt:lpstr>Arial</vt:lpstr>
      <vt:lpstr>PT Sans</vt:lpstr>
      <vt:lpstr>System Font Regular</vt:lpstr>
      <vt:lpstr>Times New Roman</vt:lpstr>
      <vt:lpstr>Office Theme</vt:lpstr>
      <vt:lpstr>PowerPoint Presentation</vt:lpstr>
      <vt:lpstr>The Importance of Incentives &amp; Rewards @Work</vt:lpstr>
      <vt:lpstr>PowerPoint Presentation</vt:lpstr>
      <vt:lpstr>PowerPoint Presentation</vt:lpstr>
      <vt:lpstr>PowerPoint Presentation</vt:lpstr>
      <vt:lpstr>PowerPoint Presentation</vt:lpstr>
      <vt:lpstr>Introduction to Incentives &amp; Rewards at Work</vt:lpstr>
      <vt:lpstr>What is an Incentive?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Softer Rewards of Work</vt:lpstr>
      <vt:lpstr>The Softer Rewards of Work</vt:lpstr>
      <vt:lpstr>The Psychology of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Art &amp; Science of Incentive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Determining the Impact of Incentives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Importance of Incentives &amp; Rewards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Lawrence Licup</dc:creator>
  <cp:lastModifiedBy>Andy Schwarz</cp:lastModifiedBy>
  <cp:revision>4</cp:revision>
  <dcterms:created xsi:type="dcterms:W3CDTF">2024-09-06T18:52:58Z</dcterms:created>
  <dcterms:modified xsi:type="dcterms:W3CDTF">2024-09-09T14:47:47Z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Office Theme:24</vt:lpwstr>
  </property>
  <property fmtid="{D5CDD505-2E9C-101B-9397-08002B2CF9AE}" pid="3" name="ClassificationContentMarkingHeaderText">
    <vt:lpwstr>Internal use</vt:lpwstr>
  </property>
  <property fmtid="{D5CDD505-2E9C-101B-9397-08002B2CF9AE}" pid="4" name="ContentTypeId">
    <vt:lpwstr>0x010100182BCBD28BF0174482CC0CE69BD67692</vt:lpwstr>
  </property>
  <property fmtid="{D5CDD505-2E9C-101B-9397-08002B2CF9AE}" pid="5" name="MediaServiceImageTags">
    <vt:lpwstr/>
  </property>
</Properties>
</file>