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257" r:id="rId6"/>
    <p:sldId id="258" r:id="rId7"/>
    <p:sldId id="265" r:id="rId8"/>
    <p:sldId id="270" r:id="rId9"/>
    <p:sldId id="271" r:id="rId10"/>
    <p:sldId id="259" r:id="rId11"/>
    <p:sldId id="272" r:id="rId12"/>
    <p:sldId id="261" r:id="rId13"/>
    <p:sldId id="277" r:id="rId14"/>
    <p:sldId id="278" r:id="rId15"/>
    <p:sldId id="280" r:id="rId16"/>
    <p:sldId id="281" r:id="rId17"/>
    <p:sldId id="282" r:id="rId18"/>
    <p:sldId id="264" r:id="rId19"/>
    <p:sldId id="266" r:id="rId20"/>
    <p:sldId id="268" r:id="rId21"/>
    <p:sldId id="269" r:id="rId22"/>
    <p:sldId id="293" r:id="rId23"/>
    <p:sldId id="292" r:id="rId24"/>
    <p:sldId id="305" r:id="rId25"/>
    <p:sldId id="294" r:id="rId26"/>
    <p:sldId id="295" r:id="rId27"/>
    <p:sldId id="296" r:id="rId28"/>
    <p:sldId id="297" r:id="rId29"/>
    <p:sldId id="300" r:id="rId30"/>
    <p:sldId id="301" r:id="rId31"/>
    <p:sldId id="302" r:id="rId32"/>
    <p:sldId id="303" r:id="rId33"/>
    <p:sldId id="316" r:id="rId34"/>
    <p:sldId id="315" r:id="rId35"/>
    <p:sldId id="320" r:id="rId36"/>
    <p:sldId id="333" r:id="rId37"/>
    <p:sldId id="318" r:id="rId38"/>
    <p:sldId id="319" r:id="rId39"/>
    <p:sldId id="322" r:id="rId40"/>
    <p:sldId id="334" r:id="rId41"/>
    <p:sldId id="328" r:id="rId42"/>
    <p:sldId id="329" r:id="rId43"/>
    <p:sldId id="330" r:id="rId44"/>
    <p:sldId id="331" r:id="rId45"/>
    <p:sldId id="33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754BA-DC9A-694D-8C36-33F60B1204F7}" v="120" dt="2024-09-09T14:28:25.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602"/>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C3FC5-B7CB-4055-80FD-4437D25E966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4D0FE0B-76E5-4EF1-8894-21CE5F0B5937}">
      <dgm:prSet custT="1"/>
      <dgm:spPr/>
      <dgm:t>
        <a:bodyPr/>
        <a:lstStyle/>
        <a:p>
          <a:pPr>
            <a:lnSpc>
              <a:spcPct val="100000"/>
            </a:lnSpc>
          </a:pPr>
          <a:r>
            <a:rPr lang="en-US" sz="1400" b="1" i="0" dirty="0"/>
            <a:t>Design Robust Metrics</a:t>
          </a:r>
          <a:r>
            <a:rPr lang="en-US" sz="1400" b="0" i="0" dirty="0"/>
            <a:t>: Ens</a:t>
          </a:r>
          <a:r>
            <a:rPr lang="en-US" sz="1400" b="0" i="0" dirty="0">
              <a:latin typeface="Arial" panose="020B0604020202020204" pitchFamily="34" charset="0"/>
              <a:cs typeface="Arial" panose="020B0604020202020204" pitchFamily="34" charset="0"/>
            </a:rPr>
            <a:t>ure that the metrics used to determine rewards are comprehensive and aligned with overall organizational goals, reducing opportunities for manipulation.</a:t>
          </a:r>
          <a:endParaRPr lang="en-US" sz="1400" dirty="0">
            <a:latin typeface="Arial" panose="020B0604020202020204" pitchFamily="34" charset="0"/>
            <a:cs typeface="Arial" panose="020B0604020202020204" pitchFamily="34" charset="0"/>
          </a:endParaRPr>
        </a:p>
      </dgm:t>
    </dgm:pt>
    <dgm:pt modelId="{E7A71890-A10C-4582-BCD1-F0D3CA74C1EE}" type="sibTrans" cxnId="{C6999709-A0F5-4292-AC89-925790220F76}">
      <dgm:prSet/>
      <dgm:spPr/>
      <dgm:t>
        <a:bodyPr/>
        <a:lstStyle/>
        <a:p>
          <a:endParaRPr lang="en-US"/>
        </a:p>
      </dgm:t>
    </dgm:pt>
    <dgm:pt modelId="{6E192472-8C16-4EFA-8684-4C0C9E389531}" type="parTrans" cxnId="{C6999709-A0F5-4292-AC89-925790220F76}">
      <dgm:prSet/>
      <dgm:spPr/>
      <dgm:t>
        <a:bodyPr/>
        <a:lstStyle/>
        <a:p>
          <a:endParaRPr lang="en-US"/>
        </a:p>
      </dgm:t>
    </dgm:pt>
    <dgm:pt modelId="{E40E1D91-9A87-4A73-9070-DE873D05A597}">
      <dgm:prSet custT="1"/>
      <dgm:spPr/>
      <dgm:t>
        <a:bodyPr/>
        <a:lstStyle/>
        <a:p>
          <a:pPr>
            <a:lnSpc>
              <a:spcPct val="100000"/>
            </a:lnSpc>
          </a:pPr>
          <a:r>
            <a:rPr lang="en-US" sz="1400" b="1" i="0" dirty="0">
              <a:latin typeface="Arial" panose="020B0604020202020204" pitchFamily="34" charset="0"/>
              <a:cs typeface="Arial" panose="020B0604020202020204" pitchFamily="34" charset="0"/>
            </a:rPr>
            <a:t>Regular Monitoring and Adjustments</a:t>
          </a:r>
          <a:r>
            <a:rPr lang="en-US" sz="1400" b="0" i="0" dirty="0">
              <a:latin typeface="Arial" panose="020B0604020202020204" pitchFamily="34" charset="0"/>
              <a:cs typeface="Arial" panose="020B0604020202020204" pitchFamily="34" charset="0"/>
            </a:rPr>
            <a:t>: Continuously monitor the reward system to identify and address any emerging patterns of gaming. Make adjustments as necessary to close loopholes.</a:t>
          </a:r>
          <a:endParaRPr lang="en-US" sz="1400" dirty="0">
            <a:latin typeface="Arial" panose="020B0604020202020204" pitchFamily="34" charset="0"/>
            <a:cs typeface="Arial" panose="020B0604020202020204" pitchFamily="34" charset="0"/>
          </a:endParaRPr>
        </a:p>
      </dgm:t>
    </dgm:pt>
    <dgm:pt modelId="{C7CE5668-96D4-4ED5-AD22-4CD683924D2D}" type="sibTrans" cxnId="{91A66ED5-9AD4-4F94-A843-E1B906DAF97E}">
      <dgm:prSet/>
      <dgm:spPr/>
      <dgm:t>
        <a:bodyPr/>
        <a:lstStyle/>
        <a:p>
          <a:endParaRPr lang="en-US"/>
        </a:p>
      </dgm:t>
    </dgm:pt>
    <dgm:pt modelId="{A8D03535-B656-4771-A671-46488C0DBA29}" type="parTrans" cxnId="{91A66ED5-9AD4-4F94-A843-E1B906DAF97E}">
      <dgm:prSet/>
      <dgm:spPr/>
      <dgm:t>
        <a:bodyPr/>
        <a:lstStyle/>
        <a:p>
          <a:endParaRPr lang="en-US"/>
        </a:p>
      </dgm:t>
    </dgm:pt>
    <dgm:pt modelId="{D786DE10-9D5A-461A-B5AD-BC32568C59C8}">
      <dgm:prSet custT="1"/>
      <dgm:spPr/>
      <dgm:t>
        <a:bodyPr/>
        <a:lstStyle/>
        <a:p>
          <a:pPr>
            <a:lnSpc>
              <a:spcPct val="100000"/>
            </a:lnSpc>
          </a:pPr>
          <a:r>
            <a:rPr lang="en-US" sz="1400" b="1" i="0" dirty="0">
              <a:latin typeface="Arial" panose="020B0604020202020204" pitchFamily="34" charset="0"/>
              <a:cs typeface="Arial" panose="020B0604020202020204" pitchFamily="34" charset="0"/>
            </a:rPr>
            <a:t>Promote Ethical Behavior</a:t>
          </a:r>
          <a:r>
            <a:rPr lang="en-US" sz="1400" b="0" i="0" dirty="0">
              <a:latin typeface="Arial" panose="020B0604020202020204" pitchFamily="34" charset="0"/>
              <a:cs typeface="Arial" panose="020B0604020202020204" pitchFamily="34" charset="0"/>
            </a:rPr>
            <a:t>: Foster a culture of integrity where ethical behavior is valued and reinforced through both formal policies and informal cultural norms.</a:t>
          </a:r>
          <a:endParaRPr lang="en-US" sz="1400" dirty="0">
            <a:latin typeface="Arial" panose="020B0604020202020204" pitchFamily="34" charset="0"/>
            <a:cs typeface="Arial" panose="020B0604020202020204" pitchFamily="34" charset="0"/>
          </a:endParaRPr>
        </a:p>
      </dgm:t>
    </dgm:pt>
    <dgm:pt modelId="{58A8C996-E206-493F-93B2-A36F497ABC74}" type="sibTrans" cxnId="{636D8128-8195-4E22-9112-0B7DF0CEA0B4}">
      <dgm:prSet/>
      <dgm:spPr/>
      <dgm:t>
        <a:bodyPr/>
        <a:lstStyle/>
        <a:p>
          <a:endParaRPr lang="en-US"/>
        </a:p>
      </dgm:t>
    </dgm:pt>
    <dgm:pt modelId="{52DD136E-68B6-45B8-983E-8AD7755A3CF8}" type="parTrans" cxnId="{636D8128-8195-4E22-9112-0B7DF0CEA0B4}">
      <dgm:prSet/>
      <dgm:spPr/>
      <dgm:t>
        <a:bodyPr/>
        <a:lstStyle/>
        <a:p>
          <a:endParaRPr lang="en-US"/>
        </a:p>
      </dgm:t>
    </dgm:pt>
    <dgm:pt modelId="{0B08D537-257E-48EB-9CAB-00E5FDB487BC}">
      <dgm:prSet custT="1"/>
      <dgm:spPr/>
      <dgm:t>
        <a:bodyPr/>
        <a:lstStyle/>
        <a:p>
          <a:pPr>
            <a:lnSpc>
              <a:spcPct val="100000"/>
            </a:lnSpc>
          </a:pPr>
          <a:r>
            <a:rPr lang="en-US" sz="1400" b="1" i="0" dirty="0">
              <a:latin typeface="Arial" panose="020B0604020202020204" pitchFamily="34" charset="0"/>
              <a:cs typeface="Arial" panose="020B0604020202020204" pitchFamily="34" charset="0"/>
            </a:rPr>
            <a:t>Incorporate Multiple Performance Indicators</a:t>
          </a:r>
          <a:r>
            <a:rPr lang="en-US" sz="1400" b="0" i="0" dirty="0">
              <a:latin typeface="Arial" panose="020B0604020202020204" pitchFamily="34" charset="0"/>
              <a:cs typeface="Arial" panose="020B0604020202020204" pitchFamily="34" charset="0"/>
            </a:rPr>
            <a:t>: Use a balanced scorecard approach that includes a variety of performance indicators, making it harder to game the system.</a:t>
          </a:r>
          <a:endParaRPr lang="en-US" sz="1400" dirty="0">
            <a:latin typeface="Arial" panose="020B0604020202020204" pitchFamily="34" charset="0"/>
            <a:cs typeface="Arial" panose="020B0604020202020204" pitchFamily="34" charset="0"/>
          </a:endParaRPr>
        </a:p>
      </dgm:t>
    </dgm:pt>
    <dgm:pt modelId="{6EF3DB05-DE0E-4140-9184-AF3C8F1C9C2A}" type="sibTrans" cxnId="{D6A7653F-CDF7-40AE-8DBE-62FF0F1AE34B}">
      <dgm:prSet/>
      <dgm:spPr/>
      <dgm:t>
        <a:bodyPr/>
        <a:lstStyle/>
        <a:p>
          <a:endParaRPr lang="en-US"/>
        </a:p>
      </dgm:t>
    </dgm:pt>
    <dgm:pt modelId="{06752009-35F7-460B-8504-ACB5ADE2BED9}" type="parTrans" cxnId="{D6A7653F-CDF7-40AE-8DBE-62FF0F1AE34B}">
      <dgm:prSet/>
      <dgm:spPr/>
      <dgm:t>
        <a:bodyPr/>
        <a:lstStyle/>
        <a:p>
          <a:endParaRPr lang="en-US"/>
        </a:p>
      </dgm:t>
    </dgm:pt>
    <dgm:pt modelId="{C7A9DCAE-FFD0-484B-B9B6-D187507C7A9C}">
      <dgm:prSet custT="1"/>
      <dgm:spPr/>
      <dgm:t>
        <a:bodyPr/>
        <a:lstStyle/>
        <a:p>
          <a:pPr>
            <a:lnSpc>
              <a:spcPct val="100000"/>
            </a:lnSpc>
          </a:pPr>
          <a:r>
            <a:rPr lang="en-US" sz="1400" b="1" i="0" dirty="0">
              <a:latin typeface="Arial" panose="020B0604020202020204" pitchFamily="34" charset="0"/>
              <a:cs typeface="Arial" panose="020B0604020202020204" pitchFamily="34" charset="0"/>
            </a:rPr>
            <a:t>Solicit Feedback</a:t>
          </a:r>
          <a:r>
            <a:rPr lang="en-US" sz="1400" b="0" i="0" dirty="0">
              <a:latin typeface="Arial" panose="020B0604020202020204" pitchFamily="34" charset="0"/>
              <a:cs typeface="Arial" panose="020B0604020202020204" pitchFamily="34" charset="0"/>
            </a:rPr>
            <a:t>: Regularly seek feedback from employees at all levels to understand how the reward system is perceived and to identify any unintended consequences early on.</a:t>
          </a:r>
          <a:endParaRPr lang="en-US" sz="1400" dirty="0">
            <a:latin typeface="Arial" panose="020B0604020202020204" pitchFamily="34" charset="0"/>
            <a:cs typeface="Arial" panose="020B0604020202020204" pitchFamily="34" charset="0"/>
          </a:endParaRPr>
        </a:p>
      </dgm:t>
    </dgm:pt>
    <dgm:pt modelId="{60814D3B-A2A8-445A-9BBF-C6C7D691EADD}" type="sibTrans" cxnId="{D597AFD2-0972-42C3-A260-D80A589CA750}">
      <dgm:prSet/>
      <dgm:spPr/>
      <dgm:t>
        <a:bodyPr/>
        <a:lstStyle/>
        <a:p>
          <a:endParaRPr lang="en-US"/>
        </a:p>
      </dgm:t>
    </dgm:pt>
    <dgm:pt modelId="{84323AF9-8EA6-4A6F-A487-0EAD5BBA6A7A}" type="parTrans" cxnId="{D597AFD2-0972-42C3-A260-D80A589CA750}">
      <dgm:prSet/>
      <dgm:spPr/>
      <dgm:t>
        <a:bodyPr/>
        <a:lstStyle/>
        <a:p>
          <a:endParaRPr lang="en-US"/>
        </a:p>
      </dgm:t>
    </dgm:pt>
    <dgm:pt modelId="{0799CE5D-249D-46B9-A8A8-9D5CD373C0B1}" type="pres">
      <dgm:prSet presAssocID="{D2CC3FC5-B7CB-4055-80FD-4437D25E9660}" presName="root" presStyleCnt="0">
        <dgm:presLayoutVars>
          <dgm:dir/>
          <dgm:resizeHandles val="exact"/>
        </dgm:presLayoutVars>
      </dgm:prSet>
      <dgm:spPr/>
    </dgm:pt>
    <dgm:pt modelId="{CEEB5CA1-7ECC-4339-85A5-C285C5EA30CA}" type="pres">
      <dgm:prSet presAssocID="{54D0FE0B-76E5-4EF1-8894-21CE5F0B5937}" presName="compNode" presStyleCnt="0"/>
      <dgm:spPr/>
    </dgm:pt>
    <dgm:pt modelId="{E194245B-57A8-4BA6-8F3B-A4ED8CA2FE81}" type="pres">
      <dgm:prSet presAssocID="{54D0FE0B-76E5-4EF1-8894-21CE5F0B5937}" presName="iconRect" presStyleLbl="node1" presStyleIdx="0" presStyleCnt="5" custLinFactY="-55364" custLinFactNeighborX="-53774"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C2436AED-63EE-4F65-A06B-0BAD7B910043}" type="pres">
      <dgm:prSet presAssocID="{54D0FE0B-76E5-4EF1-8894-21CE5F0B5937}" presName="spaceRect" presStyleCnt="0"/>
      <dgm:spPr/>
    </dgm:pt>
    <dgm:pt modelId="{F464F4A0-3288-46A3-9671-714792483B1E}" type="pres">
      <dgm:prSet presAssocID="{54D0FE0B-76E5-4EF1-8894-21CE5F0B5937}" presName="textRect" presStyleLbl="revTx" presStyleIdx="0" presStyleCnt="5" custScaleX="130953" custScaleY="174046" custLinFactNeighborX="-215" custLinFactNeighborY="8676">
        <dgm:presLayoutVars>
          <dgm:chMax val="1"/>
          <dgm:chPref val="1"/>
        </dgm:presLayoutVars>
      </dgm:prSet>
      <dgm:spPr/>
    </dgm:pt>
    <dgm:pt modelId="{47DAB0A5-2DFE-498A-89FA-C9023D252EC8}" type="pres">
      <dgm:prSet presAssocID="{E7A71890-A10C-4582-BCD1-F0D3CA74C1EE}" presName="sibTrans" presStyleCnt="0"/>
      <dgm:spPr/>
    </dgm:pt>
    <dgm:pt modelId="{BCBD328F-3DAA-4014-B9F2-268A4E56C502}" type="pres">
      <dgm:prSet presAssocID="{E40E1D91-9A87-4A73-9070-DE873D05A597}" presName="compNode" presStyleCnt="0"/>
      <dgm:spPr/>
    </dgm:pt>
    <dgm:pt modelId="{AF638B6F-6E30-404C-9BF9-51AE2A63ED3C}" type="pres">
      <dgm:prSet presAssocID="{E40E1D91-9A87-4A73-9070-DE873D05A597}" presName="iconRect" presStyleLbl="node1" presStyleIdx="1" presStyleCnt="5" custLinFactY="-55364" custLinFactNeighborX="-53774"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4C176E74-B741-4A29-B64E-4293D2B8EB3A}" type="pres">
      <dgm:prSet presAssocID="{E40E1D91-9A87-4A73-9070-DE873D05A597}" presName="spaceRect" presStyleCnt="0"/>
      <dgm:spPr/>
    </dgm:pt>
    <dgm:pt modelId="{D42B66F8-8A3F-441F-ABD9-3A81646530D9}" type="pres">
      <dgm:prSet presAssocID="{E40E1D91-9A87-4A73-9070-DE873D05A597}" presName="textRect" presStyleLbl="revTx" presStyleIdx="1" presStyleCnt="5" custScaleX="134070" custScaleY="156675" custLinFactNeighborX="-16831" custLinFactNeighborY="-4322">
        <dgm:presLayoutVars>
          <dgm:chMax val="1"/>
          <dgm:chPref val="1"/>
        </dgm:presLayoutVars>
      </dgm:prSet>
      <dgm:spPr/>
    </dgm:pt>
    <dgm:pt modelId="{A4508DF2-DEA0-4BC2-ADC4-2C3CBD0626EE}" type="pres">
      <dgm:prSet presAssocID="{C7CE5668-96D4-4ED5-AD22-4CD683924D2D}" presName="sibTrans" presStyleCnt="0"/>
      <dgm:spPr/>
    </dgm:pt>
    <dgm:pt modelId="{B8444510-8491-4873-80BB-E8BA417B90C6}" type="pres">
      <dgm:prSet presAssocID="{D786DE10-9D5A-461A-B5AD-BC32568C59C8}" presName="compNode" presStyleCnt="0"/>
      <dgm:spPr/>
    </dgm:pt>
    <dgm:pt modelId="{376072E7-3B86-4EB8-88EC-FECE56E361CE}" type="pres">
      <dgm:prSet presAssocID="{D786DE10-9D5A-461A-B5AD-BC32568C59C8}" presName="iconRect" presStyleLbl="node1" presStyleIdx="2" presStyleCnt="5" custLinFactY="-55364" custLinFactNeighborX="-5377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96EAAC40-51B4-440D-8D71-3D2C260E9500}" type="pres">
      <dgm:prSet presAssocID="{D786DE10-9D5A-461A-B5AD-BC32568C59C8}" presName="spaceRect" presStyleCnt="0"/>
      <dgm:spPr/>
    </dgm:pt>
    <dgm:pt modelId="{F51E5D83-3C13-457C-8C2B-B1460C071B33}" type="pres">
      <dgm:prSet presAssocID="{D786DE10-9D5A-461A-B5AD-BC32568C59C8}" presName="textRect" presStyleLbl="revTx" presStyleIdx="2" presStyleCnt="5" custScaleX="118656" custScaleY="134535" custLinFactNeighborX="-15172" custLinFactNeighborY="-20927">
        <dgm:presLayoutVars>
          <dgm:chMax val="1"/>
          <dgm:chPref val="1"/>
        </dgm:presLayoutVars>
      </dgm:prSet>
      <dgm:spPr/>
    </dgm:pt>
    <dgm:pt modelId="{E6C75046-C3A6-4779-A5B3-72A61AB2A639}" type="pres">
      <dgm:prSet presAssocID="{58A8C996-E206-493F-93B2-A36F497ABC74}" presName="sibTrans" presStyleCnt="0"/>
      <dgm:spPr/>
    </dgm:pt>
    <dgm:pt modelId="{F6604E81-15EC-4089-AB27-D08ED63A9487}" type="pres">
      <dgm:prSet presAssocID="{0B08D537-257E-48EB-9CAB-00E5FDB487BC}" presName="compNode" presStyleCnt="0"/>
      <dgm:spPr/>
    </dgm:pt>
    <dgm:pt modelId="{153475E9-CA7E-4F1D-91D8-C0AD0AE95437}" type="pres">
      <dgm:prSet presAssocID="{0B08D537-257E-48EB-9CAB-00E5FDB487BC}" presName="iconRect" presStyleLbl="node1" presStyleIdx="3" presStyleCnt="5" custLinFactY="-55364" custLinFactNeighborX="-53774"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laying Cards"/>
        </a:ext>
      </dgm:extLst>
    </dgm:pt>
    <dgm:pt modelId="{C66455E3-4EBC-4C08-9A5E-46AED2D9CEA5}" type="pres">
      <dgm:prSet presAssocID="{0B08D537-257E-48EB-9CAB-00E5FDB487BC}" presName="spaceRect" presStyleCnt="0"/>
      <dgm:spPr/>
    </dgm:pt>
    <dgm:pt modelId="{FFAC2530-8BAE-4092-9145-2CEF256424D4}" type="pres">
      <dgm:prSet presAssocID="{0B08D537-257E-48EB-9CAB-00E5FDB487BC}" presName="textRect" presStyleLbl="revTx" presStyleIdx="3" presStyleCnt="5" custLinFactNeighborX="-24198" custLinFactNeighborY="-46829">
        <dgm:presLayoutVars>
          <dgm:chMax val="1"/>
          <dgm:chPref val="1"/>
        </dgm:presLayoutVars>
      </dgm:prSet>
      <dgm:spPr/>
    </dgm:pt>
    <dgm:pt modelId="{43FDB9D6-3FE1-40A6-87AF-9D90BDAB8F6E}" type="pres">
      <dgm:prSet presAssocID="{6EF3DB05-DE0E-4140-9184-AF3C8F1C9C2A}" presName="sibTrans" presStyleCnt="0"/>
      <dgm:spPr/>
    </dgm:pt>
    <dgm:pt modelId="{376811ED-B90F-40AA-A516-7E961DB4D99C}" type="pres">
      <dgm:prSet presAssocID="{C7A9DCAE-FFD0-484B-B9B6-D187507C7A9C}" presName="compNode" presStyleCnt="0"/>
      <dgm:spPr/>
    </dgm:pt>
    <dgm:pt modelId="{B60F1E08-99A7-42A8-AE43-FC18E9579E09}" type="pres">
      <dgm:prSet presAssocID="{C7A9DCAE-FFD0-484B-B9B6-D187507C7A9C}" presName="iconRect" presStyleLbl="node1" presStyleIdx="4" presStyleCnt="5" custLinFactY="-55364" custLinFactNeighborX="-53774"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ard Room"/>
        </a:ext>
      </dgm:extLst>
    </dgm:pt>
    <dgm:pt modelId="{F365D0BC-0C6C-4991-BF6B-ABF16A0C6D51}" type="pres">
      <dgm:prSet presAssocID="{C7A9DCAE-FFD0-484B-B9B6-D187507C7A9C}" presName="spaceRect" presStyleCnt="0"/>
      <dgm:spPr/>
    </dgm:pt>
    <dgm:pt modelId="{A9F41C36-57CE-48F6-B367-B23619F98C34}" type="pres">
      <dgm:prSet presAssocID="{C7A9DCAE-FFD0-484B-B9B6-D187507C7A9C}" presName="textRect" presStyleLbl="revTx" presStyleIdx="4" presStyleCnt="5" custLinFactNeighborX="-24198" custLinFactNeighborY="-46829">
        <dgm:presLayoutVars>
          <dgm:chMax val="1"/>
          <dgm:chPref val="1"/>
        </dgm:presLayoutVars>
      </dgm:prSet>
      <dgm:spPr/>
    </dgm:pt>
  </dgm:ptLst>
  <dgm:cxnLst>
    <dgm:cxn modelId="{C6999709-A0F5-4292-AC89-925790220F76}" srcId="{D2CC3FC5-B7CB-4055-80FD-4437D25E9660}" destId="{54D0FE0B-76E5-4EF1-8894-21CE5F0B5937}" srcOrd="0" destOrd="0" parTransId="{6E192472-8C16-4EFA-8684-4C0C9E389531}" sibTransId="{E7A71890-A10C-4582-BCD1-F0D3CA74C1EE}"/>
    <dgm:cxn modelId="{3A88DD15-08DE-485E-AD6C-D2BCEAB97487}" type="presOf" srcId="{C7A9DCAE-FFD0-484B-B9B6-D187507C7A9C}" destId="{A9F41C36-57CE-48F6-B367-B23619F98C34}" srcOrd="0" destOrd="0" presId="urn:microsoft.com/office/officeart/2018/2/layout/IconLabelList"/>
    <dgm:cxn modelId="{799F401D-4EE0-4A60-9055-7219F110EAC6}" type="presOf" srcId="{54D0FE0B-76E5-4EF1-8894-21CE5F0B5937}" destId="{F464F4A0-3288-46A3-9671-714792483B1E}" srcOrd="0" destOrd="0" presId="urn:microsoft.com/office/officeart/2018/2/layout/IconLabelList"/>
    <dgm:cxn modelId="{636D8128-8195-4E22-9112-0B7DF0CEA0B4}" srcId="{D2CC3FC5-B7CB-4055-80FD-4437D25E9660}" destId="{D786DE10-9D5A-461A-B5AD-BC32568C59C8}" srcOrd="2" destOrd="0" parTransId="{52DD136E-68B6-45B8-983E-8AD7755A3CF8}" sibTransId="{58A8C996-E206-493F-93B2-A36F497ABC74}"/>
    <dgm:cxn modelId="{D7552135-49FD-479B-8B14-40138197A5BB}" type="presOf" srcId="{E40E1D91-9A87-4A73-9070-DE873D05A597}" destId="{D42B66F8-8A3F-441F-ABD9-3A81646530D9}" srcOrd="0" destOrd="0" presId="urn:microsoft.com/office/officeart/2018/2/layout/IconLabelList"/>
    <dgm:cxn modelId="{D6A7653F-CDF7-40AE-8DBE-62FF0F1AE34B}" srcId="{D2CC3FC5-B7CB-4055-80FD-4437D25E9660}" destId="{0B08D537-257E-48EB-9CAB-00E5FDB487BC}" srcOrd="3" destOrd="0" parTransId="{06752009-35F7-460B-8504-ACB5ADE2BED9}" sibTransId="{6EF3DB05-DE0E-4140-9184-AF3C8F1C9C2A}"/>
    <dgm:cxn modelId="{F274544F-081B-4C4A-9A86-199F4EFDE2B6}" type="presOf" srcId="{D2CC3FC5-B7CB-4055-80FD-4437D25E9660}" destId="{0799CE5D-249D-46B9-A8A8-9D5CD373C0B1}" srcOrd="0" destOrd="0" presId="urn:microsoft.com/office/officeart/2018/2/layout/IconLabelList"/>
    <dgm:cxn modelId="{B849F89C-0A88-46CA-BC87-55DBB9AB9763}" type="presOf" srcId="{0B08D537-257E-48EB-9CAB-00E5FDB487BC}" destId="{FFAC2530-8BAE-4092-9145-2CEF256424D4}" srcOrd="0" destOrd="0" presId="urn:microsoft.com/office/officeart/2018/2/layout/IconLabelList"/>
    <dgm:cxn modelId="{E3B148AC-1D29-4DA0-B05E-C2A6B15B5F45}" type="presOf" srcId="{D786DE10-9D5A-461A-B5AD-BC32568C59C8}" destId="{F51E5D83-3C13-457C-8C2B-B1460C071B33}" srcOrd="0" destOrd="0" presId="urn:microsoft.com/office/officeart/2018/2/layout/IconLabelList"/>
    <dgm:cxn modelId="{D597AFD2-0972-42C3-A260-D80A589CA750}" srcId="{D2CC3FC5-B7CB-4055-80FD-4437D25E9660}" destId="{C7A9DCAE-FFD0-484B-B9B6-D187507C7A9C}" srcOrd="4" destOrd="0" parTransId="{84323AF9-8EA6-4A6F-A487-0EAD5BBA6A7A}" sibTransId="{60814D3B-A2A8-445A-9BBF-C6C7D691EADD}"/>
    <dgm:cxn modelId="{91A66ED5-9AD4-4F94-A843-E1B906DAF97E}" srcId="{D2CC3FC5-B7CB-4055-80FD-4437D25E9660}" destId="{E40E1D91-9A87-4A73-9070-DE873D05A597}" srcOrd="1" destOrd="0" parTransId="{A8D03535-B656-4771-A671-46488C0DBA29}" sibTransId="{C7CE5668-96D4-4ED5-AD22-4CD683924D2D}"/>
    <dgm:cxn modelId="{BABB4C40-931A-4A5F-95D7-E01C1EE3C55C}" type="presParOf" srcId="{0799CE5D-249D-46B9-A8A8-9D5CD373C0B1}" destId="{CEEB5CA1-7ECC-4339-85A5-C285C5EA30CA}" srcOrd="0" destOrd="0" presId="urn:microsoft.com/office/officeart/2018/2/layout/IconLabelList"/>
    <dgm:cxn modelId="{5E0A03EA-2A1F-48EA-BCEB-D536D208647A}" type="presParOf" srcId="{CEEB5CA1-7ECC-4339-85A5-C285C5EA30CA}" destId="{E194245B-57A8-4BA6-8F3B-A4ED8CA2FE81}" srcOrd="0" destOrd="0" presId="urn:microsoft.com/office/officeart/2018/2/layout/IconLabelList"/>
    <dgm:cxn modelId="{53007F92-2F1E-4AEC-9B93-E7A49653C068}" type="presParOf" srcId="{CEEB5CA1-7ECC-4339-85A5-C285C5EA30CA}" destId="{C2436AED-63EE-4F65-A06B-0BAD7B910043}" srcOrd="1" destOrd="0" presId="urn:microsoft.com/office/officeart/2018/2/layout/IconLabelList"/>
    <dgm:cxn modelId="{141220E5-63D3-4696-96A8-F2F1684438E0}" type="presParOf" srcId="{CEEB5CA1-7ECC-4339-85A5-C285C5EA30CA}" destId="{F464F4A0-3288-46A3-9671-714792483B1E}" srcOrd="2" destOrd="0" presId="urn:microsoft.com/office/officeart/2018/2/layout/IconLabelList"/>
    <dgm:cxn modelId="{9D4B6904-BC43-40F1-9096-D1FF3585EC71}" type="presParOf" srcId="{0799CE5D-249D-46B9-A8A8-9D5CD373C0B1}" destId="{47DAB0A5-2DFE-498A-89FA-C9023D252EC8}" srcOrd="1" destOrd="0" presId="urn:microsoft.com/office/officeart/2018/2/layout/IconLabelList"/>
    <dgm:cxn modelId="{643C167F-E5FD-4909-880B-2D288B3995B4}" type="presParOf" srcId="{0799CE5D-249D-46B9-A8A8-9D5CD373C0B1}" destId="{BCBD328F-3DAA-4014-B9F2-268A4E56C502}" srcOrd="2" destOrd="0" presId="urn:microsoft.com/office/officeart/2018/2/layout/IconLabelList"/>
    <dgm:cxn modelId="{D155CB05-0F6A-41B9-B98F-E2A88DDF06C5}" type="presParOf" srcId="{BCBD328F-3DAA-4014-B9F2-268A4E56C502}" destId="{AF638B6F-6E30-404C-9BF9-51AE2A63ED3C}" srcOrd="0" destOrd="0" presId="urn:microsoft.com/office/officeart/2018/2/layout/IconLabelList"/>
    <dgm:cxn modelId="{7713B2A3-FCE3-43EE-8A59-38E100A74DE7}" type="presParOf" srcId="{BCBD328F-3DAA-4014-B9F2-268A4E56C502}" destId="{4C176E74-B741-4A29-B64E-4293D2B8EB3A}" srcOrd="1" destOrd="0" presId="urn:microsoft.com/office/officeart/2018/2/layout/IconLabelList"/>
    <dgm:cxn modelId="{72288BAA-7D11-4870-896F-EF70B4B3591F}" type="presParOf" srcId="{BCBD328F-3DAA-4014-B9F2-268A4E56C502}" destId="{D42B66F8-8A3F-441F-ABD9-3A81646530D9}" srcOrd="2" destOrd="0" presId="urn:microsoft.com/office/officeart/2018/2/layout/IconLabelList"/>
    <dgm:cxn modelId="{530A5321-3169-4303-A4C4-18923CD58A24}" type="presParOf" srcId="{0799CE5D-249D-46B9-A8A8-9D5CD373C0B1}" destId="{A4508DF2-DEA0-4BC2-ADC4-2C3CBD0626EE}" srcOrd="3" destOrd="0" presId="urn:microsoft.com/office/officeart/2018/2/layout/IconLabelList"/>
    <dgm:cxn modelId="{8113246C-FEBE-47C5-AB93-AC3BE2BD2FF6}" type="presParOf" srcId="{0799CE5D-249D-46B9-A8A8-9D5CD373C0B1}" destId="{B8444510-8491-4873-80BB-E8BA417B90C6}" srcOrd="4" destOrd="0" presId="urn:microsoft.com/office/officeart/2018/2/layout/IconLabelList"/>
    <dgm:cxn modelId="{530EEF15-41A9-4C44-A86F-E5AFB6AEF09C}" type="presParOf" srcId="{B8444510-8491-4873-80BB-E8BA417B90C6}" destId="{376072E7-3B86-4EB8-88EC-FECE56E361CE}" srcOrd="0" destOrd="0" presId="urn:microsoft.com/office/officeart/2018/2/layout/IconLabelList"/>
    <dgm:cxn modelId="{6431C3C1-8318-4979-A89B-4D3138FBBA20}" type="presParOf" srcId="{B8444510-8491-4873-80BB-E8BA417B90C6}" destId="{96EAAC40-51B4-440D-8D71-3D2C260E9500}" srcOrd="1" destOrd="0" presId="urn:microsoft.com/office/officeart/2018/2/layout/IconLabelList"/>
    <dgm:cxn modelId="{5C9B3D30-061E-4072-8D11-047C1671354D}" type="presParOf" srcId="{B8444510-8491-4873-80BB-E8BA417B90C6}" destId="{F51E5D83-3C13-457C-8C2B-B1460C071B33}" srcOrd="2" destOrd="0" presId="urn:microsoft.com/office/officeart/2018/2/layout/IconLabelList"/>
    <dgm:cxn modelId="{68F3121C-87BA-447C-A299-5411880CA2C5}" type="presParOf" srcId="{0799CE5D-249D-46B9-A8A8-9D5CD373C0B1}" destId="{E6C75046-C3A6-4779-A5B3-72A61AB2A639}" srcOrd="5" destOrd="0" presId="urn:microsoft.com/office/officeart/2018/2/layout/IconLabelList"/>
    <dgm:cxn modelId="{A8A2926E-DA21-4BEB-B442-928A2B10071D}" type="presParOf" srcId="{0799CE5D-249D-46B9-A8A8-9D5CD373C0B1}" destId="{F6604E81-15EC-4089-AB27-D08ED63A9487}" srcOrd="6" destOrd="0" presId="urn:microsoft.com/office/officeart/2018/2/layout/IconLabelList"/>
    <dgm:cxn modelId="{548DF8E5-0F4D-4F87-BD4B-CE1861E24564}" type="presParOf" srcId="{F6604E81-15EC-4089-AB27-D08ED63A9487}" destId="{153475E9-CA7E-4F1D-91D8-C0AD0AE95437}" srcOrd="0" destOrd="0" presId="urn:microsoft.com/office/officeart/2018/2/layout/IconLabelList"/>
    <dgm:cxn modelId="{02511C1D-1C43-485F-BFFD-64B193A8EA0A}" type="presParOf" srcId="{F6604E81-15EC-4089-AB27-D08ED63A9487}" destId="{C66455E3-4EBC-4C08-9A5E-46AED2D9CEA5}" srcOrd="1" destOrd="0" presId="urn:microsoft.com/office/officeart/2018/2/layout/IconLabelList"/>
    <dgm:cxn modelId="{7F8067EC-823A-446A-9A9B-0AC5EF2185E6}" type="presParOf" srcId="{F6604E81-15EC-4089-AB27-D08ED63A9487}" destId="{FFAC2530-8BAE-4092-9145-2CEF256424D4}" srcOrd="2" destOrd="0" presId="urn:microsoft.com/office/officeart/2018/2/layout/IconLabelList"/>
    <dgm:cxn modelId="{930A3DE8-009B-4B97-9654-C26826AEF0C2}" type="presParOf" srcId="{0799CE5D-249D-46B9-A8A8-9D5CD373C0B1}" destId="{43FDB9D6-3FE1-40A6-87AF-9D90BDAB8F6E}" srcOrd="7" destOrd="0" presId="urn:microsoft.com/office/officeart/2018/2/layout/IconLabelList"/>
    <dgm:cxn modelId="{D68FA63F-2F05-48B5-B262-4998B697D5CD}" type="presParOf" srcId="{0799CE5D-249D-46B9-A8A8-9D5CD373C0B1}" destId="{376811ED-B90F-40AA-A516-7E961DB4D99C}" srcOrd="8" destOrd="0" presId="urn:microsoft.com/office/officeart/2018/2/layout/IconLabelList"/>
    <dgm:cxn modelId="{2E093266-AF32-4084-8815-5C5E38D13C21}" type="presParOf" srcId="{376811ED-B90F-40AA-A516-7E961DB4D99C}" destId="{B60F1E08-99A7-42A8-AE43-FC18E9579E09}" srcOrd="0" destOrd="0" presId="urn:microsoft.com/office/officeart/2018/2/layout/IconLabelList"/>
    <dgm:cxn modelId="{59254599-DC07-4C74-9C9E-0232C41BA4C1}" type="presParOf" srcId="{376811ED-B90F-40AA-A516-7E961DB4D99C}" destId="{F365D0BC-0C6C-4991-BF6B-ABF16A0C6D51}" srcOrd="1" destOrd="0" presId="urn:microsoft.com/office/officeart/2018/2/layout/IconLabelList"/>
    <dgm:cxn modelId="{5390B183-4FC9-439E-ABCD-8BC83984F319}" type="presParOf" srcId="{376811ED-B90F-40AA-A516-7E961DB4D99C}" destId="{A9F41C36-57CE-48F6-B367-B23619F98C3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4245B-57A8-4BA6-8F3B-A4ED8CA2FE81}">
      <dsp:nvSpPr>
        <dsp:cNvPr id="0" name=""/>
        <dsp:cNvSpPr/>
      </dsp:nvSpPr>
      <dsp:spPr>
        <a:xfrm>
          <a:off x="328516" y="0"/>
          <a:ext cx="778359" cy="778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4F4A0-3288-46A3-9671-714792483B1E}">
      <dsp:nvSpPr>
        <dsp:cNvPr id="0" name=""/>
        <dsp:cNvSpPr/>
      </dsp:nvSpPr>
      <dsp:spPr>
        <a:xfrm>
          <a:off x="0" y="1085526"/>
          <a:ext cx="2265077" cy="3961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t>Design Robust Metrics</a:t>
          </a:r>
          <a:r>
            <a:rPr lang="en-US" sz="1400" b="0" i="0" kern="1200" dirty="0"/>
            <a:t>: Ens</a:t>
          </a:r>
          <a:r>
            <a:rPr lang="en-US" sz="1400" b="0" i="0" kern="1200" dirty="0">
              <a:latin typeface="Arial" panose="020B0604020202020204" pitchFamily="34" charset="0"/>
              <a:cs typeface="Arial" panose="020B0604020202020204" pitchFamily="34" charset="0"/>
            </a:rPr>
            <a:t>ure that the metrics used to determine rewards are comprehensive and aligned with overall organizational goals, reducing opportunities for manipulation.</a:t>
          </a:r>
          <a:endParaRPr lang="en-US" sz="1400" kern="1200" dirty="0">
            <a:latin typeface="Arial" panose="020B0604020202020204" pitchFamily="34" charset="0"/>
            <a:cs typeface="Arial" panose="020B0604020202020204" pitchFamily="34" charset="0"/>
          </a:endParaRPr>
        </a:p>
      </dsp:txBody>
      <dsp:txXfrm>
        <a:off x="0" y="1085526"/>
        <a:ext cx="2265077" cy="3961582"/>
      </dsp:txXfrm>
    </dsp:sp>
    <dsp:sp modelId="{AF638B6F-6E30-404C-9BF9-51AE2A63ED3C}">
      <dsp:nvSpPr>
        <dsp:cNvPr id="0" name=""/>
        <dsp:cNvSpPr/>
      </dsp:nvSpPr>
      <dsp:spPr>
        <a:xfrm>
          <a:off x="2923246" y="0"/>
          <a:ext cx="778359" cy="778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B66F8-8A3F-441F-ABD9-3A81646530D9}">
      <dsp:nvSpPr>
        <dsp:cNvPr id="0" name=""/>
        <dsp:cNvSpPr/>
      </dsp:nvSpPr>
      <dsp:spPr>
        <a:xfrm>
          <a:off x="2280361" y="1086215"/>
          <a:ext cx="2318992" cy="3566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Regular Monitoring and Adjustments</a:t>
          </a:r>
          <a:r>
            <a:rPr lang="en-US" sz="1400" b="0" i="0" kern="1200" dirty="0">
              <a:latin typeface="Arial" panose="020B0604020202020204" pitchFamily="34" charset="0"/>
              <a:cs typeface="Arial" panose="020B0604020202020204" pitchFamily="34" charset="0"/>
            </a:rPr>
            <a:t>: Continuously monitor the reward system to identify and address any emerging patterns of gaming. Make adjustments as necessary to close loopholes.</a:t>
          </a:r>
          <a:endParaRPr lang="en-US" sz="1400" kern="1200" dirty="0">
            <a:latin typeface="Arial" panose="020B0604020202020204" pitchFamily="34" charset="0"/>
            <a:cs typeface="Arial" panose="020B0604020202020204" pitchFamily="34" charset="0"/>
          </a:endParaRPr>
        </a:p>
      </dsp:txBody>
      <dsp:txXfrm>
        <a:off x="2280361" y="1086215"/>
        <a:ext cx="2318992" cy="3566189"/>
      </dsp:txXfrm>
    </dsp:sp>
    <dsp:sp modelId="{376072E7-3B86-4EB8-88EC-FECE56E361CE}">
      <dsp:nvSpPr>
        <dsp:cNvPr id="0" name=""/>
        <dsp:cNvSpPr/>
      </dsp:nvSpPr>
      <dsp:spPr>
        <a:xfrm>
          <a:off x="5411626" y="0"/>
          <a:ext cx="778359" cy="778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E5D83-3C13-457C-8C2B-B1460C071B33}">
      <dsp:nvSpPr>
        <dsp:cNvPr id="0" name=""/>
        <dsp:cNvSpPr/>
      </dsp:nvSpPr>
      <dsp:spPr>
        <a:xfrm>
          <a:off x="4930744" y="1086215"/>
          <a:ext cx="2052378" cy="306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Promote Ethical Behavior</a:t>
          </a:r>
          <a:r>
            <a:rPr lang="en-US" sz="1400" b="0" i="0" kern="1200" dirty="0">
              <a:latin typeface="Arial" panose="020B0604020202020204" pitchFamily="34" charset="0"/>
              <a:cs typeface="Arial" panose="020B0604020202020204" pitchFamily="34" charset="0"/>
            </a:rPr>
            <a:t>: Foster a culture of integrity where ethical behavior is valued and reinforced through both formal policies and informal cultural norms.</a:t>
          </a:r>
          <a:endParaRPr lang="en-US" sz="1400" kern="1200" dirty="0">
            <a:latin typeface="Arial" panose="020B0604020202020204" pitchFamily="34" charset="0"/>
            <a:cs typeface="Arial" panose="020B0604020202020204" pitchFamily="34" charset="0"/>
          </a:endParaRPr>
        </a:p>
      </dsp:txBody>
      <dsp:txXfrm>
        <a:off x="4930744" y="1086215"/>
        <a:ext cx="2052378" cy="3062245"/>
      </dsp:txXfrm>
    </dsp:sp>
    <dsp:sp modelId="{153475E9-CA7E-4F1D-91D8-C0AD0AE95437}">
      <dsp:nvSpPr>
        <dsp:cNvPr id="0" name=""/>
        <dsp:cNvSpPr/>
      </dsp:nvSpPr>
      <dsp:spPr>
        <a:xfrm>
          <a:off x="7605354" y="0"/>
          <a:ext cx="778359" cy="778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C2530-8BAE-4092-9145-2CEF256424D4}">
      <dsp:nvSpPr>
        <dsp:cNvPr id="0" name=""/>
        <dsp:cNvSpPr/>
      </dsp:nvSpPr>
      <dsp:spPr>
        <a:xfrm>
          <a:off x="7129695" y="1086198"/>
          <a:ext cx="1729687" cy="227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Incorporate Multiple Performance Indicators</a:t>
          </a:r>
          <a:r>
            <a:rPr lang="en-US" sz="1400" b="0" i="0" kern="1200" dirty="0">
              <a:latin typeface="Arial" panose="020B0604020202020204" pitchFamily="34" charset="0"/>
              <a:cs typeface="Arial" panose="020B0604020202020204" pitchFamily="34" charset="0"/>
            </a:rPr>
            <a:t>: Use a balanced scorecard approach that includes a variety of performance indicators, making it harder to game the system.</a:t>
          </a:r>
          <a:endParaRPr lang="en-US" sz="1400" kern="1200" dirty="0">
            <a:latin typeface="Arial" panose="020B0604020202020204" pitchFamily="34" charset="0"/>
            <a:cs typeface="Arial" panose="020B0604020202020204" pitchFamily="34" charset="0"/>
          </a:endParaRPr>
        </a:p>
      </dsp:txBody>
      <dsp:txXfrm>
        <a:off x="7129695" y="1086198"/>
        <a:ext cx="1729687" cy="2276169"/>
      </dsp:txXfrm>
    </dsp:sp>
    <dsp:sp modelId="{B60F1E08-99A7-42A8-AE43-FC18E9579E09}">
      <dsp:nvSpPr>
        <dsp:cNvPr id="0" name=""/>
        <dsp:cNvSpPr/>
      </dsp:nvSpPr>
      <dsp:spPr>
        <a:xfrm>
          <a:off x="9637737" y="0"/>
          <a:ext cx="778359" cy="778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41C36-57CE-48F6-B367-B23619F98C34}">
      <dsp:nvSpPr>
        <dsp:cNvPr id="0" name=""/>
        <dsp:cNvSpPr/>
      </dsp:nvSpPr>
      <dsp:spPr>
        <a:xfrm>
          <a:off x="9162078" y="1086198"/>
          <a:ext cx="1729687" cy="227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Solicit Feedback</a:t>
          </a:r>
          <a:r>
            <a:rPr lang="en-US" sz="1400" b="0" i="0" kern="1200" dirty="0">
              <a:latin typeface="Arial" panose="020B0604020202020204" pitchFamily="34" charset="0"/>
              <a:cs typeface="Arial" panose="020B0604020202020204" pitchFamily="34" charset="0"/>
            </a:rPr>
            <a:t>: Regularly seek feedback from employees at all levels to understand how the reward system is perceived and to identify any unintended consequences early on.</a:t>
          </a:r>
          <a:endParaRPr lang="en-US" sz="1400" kern="1200" dirty="0">
            <a:latin typeface="Arial" panose="020B0604020202020204" pitchFamily="34" charset="0"/>
            <a:cs typeface="Arial" panose="020B0604020202020204" pitchFamily="34" charset="0"/>
          </a:endParaRPr>
        </a:p>
      </dsp:txBody>
      <dsp:txXfrm>
        <a:off x="9162078" y="1086198"/>
        <a:ext cx="1729687" cy="22761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55ABF-B954-3F49-800B-DEDC2B95F70B}"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00EDB-FF9F-EC45-9DCD-E3F41F3D7BBA}" type="slidenum">
              <a:rPr lang="en-US" smtClean="0"/>
              <a:t>‹#›</a:t>
            </a:fld>
            <a:endParaRPr lang="en-US"/>
          </a:p>
        </p:txBody>
      </p:sp>
    </p:spTree>
    <p:extLst>
      <p:ext uri="{BB962C8B-B14F-4D97-AF65-F5344CB8AC3E}">
        <p14:creationId xmlns:p14="http://schemas.microsoft.com/office/powerpoint/2010/main" val="482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00EDB-FF9F-EC45-9DCD-E3F41F3D7BBA}" type="slidenum">
              <a:rPr lang="en-US" smtClean="0"/>
              <a:t>3</a:t>
            </a:fld>
            <a:endParaRPr lang="en-US"/>
          </a:p>
        </p:txBody>
      </p:sp>
    </p:spTree>
    <p:extLst>
      <p:ext uri="{BB962C8B-B14F-4D97-AF65-F5344CB8AC3E}">
        <p14:creationId xmlns:p14="http://schemas.microsoft.com/office/powerpoint/2010/main" val="345923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00EDB-FF9F-EC45-9DCD-E3F41F3D7BBA}" type="slidenum">
              <a:rPr lang="en-US" smtClean="0"/>
              <a:t>15</a:t>
            </a:fld>
            <a:endParaRPr lang="en-US"/>
          </a:p>
        </p:txBody>
      </p:sp>
    </p:spTree>
    <p:extLst>
      <p:ext uri="{BB962C8B-B14F-4D97-AF65-F5344CB8AC3E}">
        <p14:creationId xmlns:p14="http://schemas.microsoft.com/office/powerpoint/2010/main" val="391127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00EDB-FF9F-EC45-9DCD-E3F41F3D7BBA}" type="slidenum">
              <a:rPr lang="en-US" smtClean="0"/>
              <a:t>17</a:t>
            </a:fld>
            <a:endParaRPr lang="en-US"/>
          </a:p>
        </p:txBody>
      </p:sp>
    </p:spTree>
    <p:extLst>
      <p:ext uri="{BB962C8B-B14F-4D97-AF65-F5344CB8AC3E}">
        <p14:creationId xmlns:p14="http://schemas.microsoft.com/office/powerpoint/2010/main" val="3877005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85C88-4A97-F37E-4739-B281DE3456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224351" y="866519"/>
            <a:ext cx="9743298" cy="4262693"/>
          </a:xfrm>
          <a:prstGeom prst="rect">
            <a:avLst/>
          </a:prstGeom>
        </p:spPr>
      </p:pic>
      <p:sp>
        <p:nvSpPr>
          <p:cNvPr id="4" name="Rectangle 3">
            <a:extLst>
              <a:ext uri="{FF2B5EF4-FFF2-40B4-BE49-F238E27FC236}">
                <a16:creationId xmlns:a16="http://schemas.microsoft.com/office/drawing/2014/main" id="{44349E09-99D7-68AC-6EDF-7E3733EAD728}"/>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BD8C0E-6A5D-9E96-C6B4-64E5EFB4F574}"/>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E586C-C4CC-0396-DA5A-640D2CC4366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10E12A-81F6-4692-C428-67265369DFAB}"/>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97B71A-CCC6-4366-65E5-F2006139374B}"/>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9FC1A0-EC13-99D7-C17F-C172F5D1C6F9}"/>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34958C-9AEA-98C9-7966-97988C7E4537}"/>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CB1C03-4714-8887-C6B4-62B41E1089F6}"/>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5FFD903-ABC2-153B-3337-46CC020CFBCD}"/>
              </a:ext>
            </a:extLst>
          </p:cNvPr>
          <p:cNvCxnSpPr>
            <a:cxnSpLocks/>
          </p:cNvCxnSpPr>
          <p:nvPr userDrawn="1"/>
        </p:nvCxnSpPr>
        <p:spPr>
          <a:xfrm>
            <a:off x="458724" y="53986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83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Picture Placeholder 2">
            <a:extLst>
              <a:ext uri="{FF2B5EF4-FFF2-40B4-BE49-F238E27FC236}">
                <a16:creationId xmlns:a16="http://schemas.microsoft.com/office/drawing/2014/main" id="{B16D6F79-3950-B4CF-2B41-EDED0FCF604D}"/>
              </a:ext>
            </a:extLst>
          </p:cNvPr>
          <p:cNvSpPr>
            <a:spLocks noGrp="1"/>
          </p:cNvSpPr>
          <p:nvPr>
            <p:ph type="pic" idx="1"/>
          </p:nvPr>
        </p:nvSpPr>
        <p:spPr>
          <a:xfrm>
            <a:off x="682530" y="1643159"/>
            <a:ext cx="5257800" cy="207228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2">
            <a:extLst>
              <a:ext uri="{FF2B5EF4-FFF2-40B4-BE49-F238E27FC236}">
                <a16:creationId xmlns:a16="http://schemas.microsoft.com/office/drawing/2014/main" id="{CAF38601-A8D0-10F8-B8AF-CC30DB2B5E14}"/>
              </a:ext>
            </a:extLst>
          </p:cNvPr>
          <p:cNvSpPr>
            <a:spLocks noGrp="1"/>
          </p:cNvSpPr>
          <p:nvPr>
            <p:ph type="body" idx="22"/>
          </p:nvPr>
        </p:nvSpPr>
        <p:spPr>
          <a:xfrm>
            <a:off x="682530" y="3899259"/>
            <a:ext cx="5257800" cy="171133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Picture Placeholder 2">
            <a:extLst>
              <a:ext uri="{FF2B5EF4-FFF2-40B4-BE49-F238E27FC236}">
                <a16:creationId xmlns:a16="http://schemas.microsoft.com/office/drawing/2014/main" id="{B0168909-AA79-9E79-91BE-0D188CB354FD}"/>
              </a:ext>
            </a:extLst>
          </p:cNvPr>
          <p:cNvSpPr>
            <a:spLocks noGrp="1"/>
          </p:cNvSpPr>
          <p:nvPr>
            <p:ph type="pic" idx="23"/>
          </p:nvPr>
        </p:nvSpPr>
        <p:spPr>
          <a:xfrm>
            <a:off x="6244038" y="1643159"/>
            <a:ext cx="5257800" cy="207228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Text Placeholder 2">
            <a:extLst>
              <a:ext uri="{FF2B5EF4-FFF2-40B4-BE49-F238E27FC236}">
                <a16:creationId xmlns:a16="http://schemas.microsoft.com/office/drawing/2014/main" id="{65255D09-EEFC-3FDB-E06A-A1C74361DBD6}"/>
              </a:ext>
            </a:extLst>
          </p:cNvPr>
          <p:cNvSpPr>
            <a:spLocks noGrp="1"/>
          </p:cNvSpPr>
          <p:nvPr>
            <p:ph type="body" idx="24"/>
          </p:nvPr>
        </p:nvSpPr>
        <p:spPr>
          <a:xfrm>
            <a:off x="6244038" y="3899259"/>
            <a:ext cx="5257800" cy="171133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2560834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Picture Placeholder 2">
            <a:extLst>
              <a:ext uri="{FF2B5EF4-FFF2-40B4-BE49-F238E27FC236}">
                <a16:creationId xmlns:a16="http://schemas.microsoft.com/office/drawing/2014/main" id="{511CE80E-B598-7882-CE55-F9D6F88BC93B}"/>
              </a:ext>
            </a:extLst>
          </p:cNvPr>
          <p:cNvSpPr>
            <a:spLocks noGrp="1"/>
          </p:cNvSpPr>
          <p:nvPr>
            <p:ph type="pic" idx="1"/>
          </p:nvPr>
        </p:nvSpPr>
        <p:spPr>
          <a:xfrm>
            <a:off x="682530" y="1643159"/>
            <a:ext cx="52578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2">
            <a:extLst>
              <a:ext uri="{FF2B5EF4-FFF2-40B4-BE49-F238E27FC236}">
                <a16:creationId xmlns:a16="http://schemas.microsoft.com/office/drawing/2014/main" id="{5037430A-2B2C-3CB3-AF49-D9134DC746A0}"/>
              </a:ext>
            </a:extLst>
          </p:cNvPr>
          <p:cNvSpPr>
            <a:spLocks noGrp="1"/>
          </p:cNvSpPr>
          <p:nvPr>
            <p:ph type="body" idx="22"/>
          </p:nvPr>
        </p:nvSpPr>
        <p:spPr>
          <a:xfrm>
            <a:off x="682530" y="4661618"/>
            <a:ext cx="52578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8" name="Text Placeholder 2">
            <a:extLst>
              <a:ext uri="{FF2B5EF4-FFF2-40B4-BE49-F238E27FC236}">
                <a16:creationId xmlns:a16="http://schemas.microsoft.com/office/drawing/2014/main" id="{B2A6D0A4-2F21-856D-355E-20A341BB62B8}"/>
              </a:ext>
            </a:extLst>
          </p:cNvPr>
          <p:cNvSpPr>
            <a:spLocks noGrp="1"/>
          </p:cNvSpPr>
          <p:nvPr>
            <p:ph type="body" idx="24"/>
          </p:nvPr>
        </p:nvSpPr>
        <p:spPr>
          <a:xfrm>
            <a:off x="6244038" y="4661618"/>
            <a:ext cx="52578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9" name="Picture Placeholder 2">
            <a:extLst>
              <a:ext uri="{FF2B5EF4-FFF2-40B4-BE49-F238E27FC236}">
                <a16:creationId xmlns:a16="http://schemas.microsoft.com/office/drawing/2014/main" id="{23C146BA-9E9D-2D1B-F002-E4DA0954E4B9}"/>
              </a:ext>
            </a:extLst>
          </p:cNvPr>
          <p:cNvSpPr>
            <a:spLocks noGrp="1"/>
          </p:cNvSpPr>
          <p:nvPr>
            <p:ph type="pic" idx="25"/>
          </p:nvPr>
        </p:nvSpPr>
        <p:spPr>
          <a:xfrm>
            <a:off x="6244038" y="1643159"/>
            <a:ext cx="52578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16482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Picture Placeholder 2">
            <a:extLst>
              <a:ext uri="{FF2B5EF4-FFF2-40B4-BE49-F238E27FC236}">
                <a16:creationId xmlns:a16="http://schemas.microsoft.com/office/drawing/2014/main" id="{511CE80E-B598-7882-CE55-F9D6F88BC93B}"/>
              </a:ext>
            </a:extLst>
          </p:cNvPr>
          <p:cNvSpPr>
            <a:spLocks noGrp="1"/>
          </p:cNvSpPr>
          <p:nvPr>
            <p:ph type="pic" idx="1"/>
          </p:nvPr>
        </p:nvSpPr>
        <p:spPr>
          <a:xfrm>
            <a:off x="682530" y="1643159"/>
            <a:ext cx="32004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2">
            <a:extLst>
              <a:ext uri="{FF2B5EF4-FFF2-40B4-BE49-F238E27FC236}">
                <a16:creationId xmlns:a16="http://schemas.microsoft.com/office/drawing/2014/main" id="{5037430A-2B2C-3CB3-AF49-D9134DC746A0}"/>
              </a:ext>
            </a:extLst>
          </p:cNvPr>
          <p:cNvSpPr>
            <a:spLocks noGrp="1"/>
          </p:cNvSpPr>
          <p:nvPr>
            <p:ph type="body" idx="22"/>
          </p:nvPr>
        </p:nvSpPr>
        <p:spPr>
          <a:xfrm>
            <a:off x="682530" y="4661618"/>
            <a:ext cx="32004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5" name="Picture Placeholder 2">
            <a:extLst>
              <a:ext uri="{FF2B5EF4-FFF2-40B4-BE49-F238E27FC236}">
                <a16:creationId xmlns:a16="http://schemas.microsoft.com/office/drawing/2014/main" id="{8E25C025-59F2-37EA-2AED-E36C4804D927}"/>
              </a:ext>
            </a:extLst>
          </p:cNvPr>
          <p:cNvSpPr>
            <a:spLocks noGrp="1"/>
          </p:cNvSpPr>
          <p:nvPr>
            <p:ph type="pic" idx="23"/>
          </p:nvPr>
        </p:nvSpPr>
        <p:spPr>
          <a:xfrm>
            <a:off x="4494275" y="1656414"/>
            <a:ext cx="32004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2">
            <a:extLst>
              <a:ext uri="{FF2B5EF4-FFF2-40B4-BE49-F238E27FC236}">
                <a16:creationId xmlns:a16="http://schemas.microsoft.com/office/drawing/2014/main" id="{2B8BC2A8-8010-1586-0A0F-6E3B9097E833}"/>
              </a:ext>
            </a:extLst>
          </p:cNvPr>
          <p:cNvSpPr>
            <a:spLocks noGrp="1"/>
          </p:cNvSpPr>
          <p:nvPr>
            <p:ph type="body" idx="24"/>
          </p:nvPr>
        </p:nvSpPr>
        <p:spPr>
          <a:xfrm>
            <a:off x="4494275" y="4674873"/>
            <a:ext cx="32004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7" name="Picture Placeholder 2">
            <a:extLst>
              <a:ext uri="{FF2B5EF4-FFF2-40B4-BE49-F238E27FC236}">
                <a16:creationId xmlns:a16="http://schemas.microsoft.com/office/drawing/2014/main" id="{386E8F46-088F-D1B3-17E6-2731122CFB46}"/>
              </a:ext>
            </a:extLst>
          </p:cNvPr>
          <p:cNvSpPr>
            <a:spLocks noGrp="1"/>
          </p:cNvSpPr>
          <p:nvPr>
            <p:ph type="pic" idx="25"/>
          </p:nvPr>
        </p:nvSpPr>
        <p:spPr>
          <a:xfrm>
            <a:off x="8309072" y="1656414"/>
            <a:ext cx="32004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Text Placeholder 2">
            <a:extLst>
              <a:ext uri="{FF2B5EF4-FFF2-40B4-BE49-F238E27FC236}">
                <a16:creationId xmlns:a16="http://schemas.microsoft.com/office/drawing/2014/main" id="{A5594C51-F63C-146D-ACAC-89CC59D1EBDC}"/>
              </a:ext>
            </a:extLst>
          </p:cNvPr>
          <p:cNvSpPr>
            <a:spLocks noGrp="1"/>
          </p:cNvSpPr>
          <p:nvPr>
            <p:ph type="body" idx="26"/>
          </p:nvPr>
        </p:nvSpPr>
        <p:spPr>
          <a:xfrm>
            <a:off x="8309072" y="4674873"/>
            <a:ext cx="32004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Tree>
    <p:extLst>
      <p:ext uri="{BB962C8B-B14F-4D97-AF65-F5344CB8AC3E}">
        <p14:creationId xmlns:p14="http://schemas.microsoft.com/office/powerpoint/2010/main" val="7601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Picture Placeholder 2">
            <a:extLst>
              <a:ext uri="{FF2B5EF4-FFF2-40B4-BE49-F238E27FC236}">
                <a16:creationId xmlns:a16="http://schemas.microsoft.com/office/drawing/2014/main" id="{511CE80E-B598-7882-CE55-F9D6F88BC93B}"/>
              </a:ext>
            </a:extLst>
          </p:cNvPr>
          <p:cNvSpPr>
            <a:spLocks noGrp="1"/>
          </p:cNvSpPr>
          <p:nvPr>
            <p:ph type="pic" idx="1"/>
          </p:nvPr>
        </p:nvSpPr>
        <p:spPr>
          <a:xfrm>
            <a:off x="685799" y="1621681"/>
            <a:ext cx="2020824"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2">
            <a:extLst>
              <a:ext uri="{FF2B5EF4-FFF2-40B4-BE49-F238E27FC236}">
                <a16:creationId xmlns:a16="http://schemas.microsoft.com/office/drawing/2014/main" id="{5037430A-2B2C-3CB3-AF49-D9134DC746A0}"/>
              </a:ext>
            </a:extLst>
          </p:cNvPr>
          <p:cNvSpPr>
            <a:spLocks noGrp="1"/>
          </p:cNvSpPr>
          <p:nvPr>
            <p:ph type="body" idx="22"/>
          </p:nvPr>
        </p:nvSpPr>
        <p:spPr>
          <a:xfrm>
            <a:off x="68252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8" name="Picture Placeholder 2">
            <a:extLst>
              <a:ext uri="{FF2B5EF4-FFF2-40B4-BE49-F238E27FC236}">
                <a16:creationId xmlns:a16="http://schemas.microsoft.com/office/drawing/2014/main" id="{845ADAE7-B7DB-E155-E89D-7687A8244895}"/>
              </a:ext>
            </a:extLst>
          </p:cNvPr>
          <p:cNvSpPr>
            <a:spLocks noGrp="1"/>
          </p:cNvSpPr>
          <p:nvPr>
            <p:ph type="pic" idx="23"/>
          </p:nvPr>
        </p:nvSpPr>
        <p:spPr>
          <a:xfrm>
            <a:off x="2888473" y="1621681"/>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Picture Placeholder 2">
            <a:extLst>
              <a:ext uri="{FF2B5EF4-FFF2-40B4-BE49-F238E27FC236}">
                <a16:creationId xmlns:a16="http://schemas.microsoft.com/office/drawing/2014/main" id="{916517CF-B80F-6532-FA97-CC83462C9719}"/>
              </a:ext>
            </a:extLst>
          </p:cNvPr>
          <p:cNvSpPr>
            <a:spLocks noGrp="1"/>
          </p:cNvSpPr>
          <p:nvPr>
            <p:ph type="pic" idx="25"/>
          </p:nvPr>
        </p:nvSpPr>
        <p:spPr>
          <a:xfrm>
            <a:off x="5086595" y="1621681"/>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3" name="Picture Placeholder 2">
            <a:extLst>
              <a:ext uri="{FF2B5EF4-FFF2-40B4-BE49-F238E27FC236}">
                <a16:creationId xmlns:a16="http://schemas.microsoft.com/office/drawing/2014/main" id="{6E1AE291-4DB5-60AE-A296-05A7A73DE051}"/>
              </a:ext>
            </a:extLst>
          </p:cNvPr>
          <p:cNvSpPr>
            <a:spLocks noGrp="1"/>
          </p:cNvSpPr>
          <p:nvPr>
            <p:ph type="pic" idx="27"/>
          </p:nvPr>
        </p:nvSpPr>
        <p:spPr>
          <a:xfrm>
            <a:off x="7284717" y="1621681"/>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0" name="Picture Placeholder 2">
            <a:extLst>
              <a:ext uri="{FF2B5EF4-FFF2-40B4-BE49-F238E27FC236}">
                <a16:creationId xmlns:a16="http://schemas.microsoft.com/office/drawing/2014/main" id="{2DC3115D-6335-F07E-7E69-C4C97F8726F8}"/>
              </a:ext>
            </a:extLst>
          </p:cNvPr>
          <p:cNvSpPr>
            <a:spLocks noGrp="1"/>
          </p:cNvSpPr>
          <p:nvPr>
            <p:ph type="pic" idx="32"/>
          </p:nvPr>
        </p:nvSpPr>
        <p:spPr>
          <a:xfrm>
            <a:off x="9482840" y="1621680"/>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1" name="Text Placeholder 2">
            <a:extLst>
              <a:ext uri="{FF2B5EF4-FFF2-40B4-BE49-F238E27FC236}">
                <a16:creationId xmlns:a16="http://schemas.microsoft.com/office/drawing/2014/main" id="{39FFEF49-53C2-DF1D-6BED-D3B02D3DB393}"/>
              </a:ext>
            </a:extLst>
          </p:cNvPr>
          <p:cNvSpPr>
            <a:spLocks noGrp="1"/>
          </p:cNvSpPr>
          <p:nvPr>
            <p:ph type="body" idx="33"/>
          </p:nvPr>
        </p:nvSpPr>
        <p:spPr>
          <a:xfrm>
            <a:off x="288146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32" name="Text Placeholder 2">
            <a:extLst>
              <a:ext uri="{FF2B5EF4-FFF2-40B4-BE49-F238E27FC236}">
                <a16:creationId xmlns:a16="http://schemas.microsoft.com/office/drawing/2014/main" id="{83E798AF-0539-A319-E0D2-DFE0B77CBAB3}"/>
              </a:ext>
            </a:extLst>
          </p:cNvPr>
          <p:cNvSpPr>
            <a:spLocks noGrp="1"/>
          </p:cNvSpPr>
          <p:nvPr>
            <p:ph type="body" idx="34"/>
          </p:nvPr>
        </p:nvSpPr>
        <p:spPr>
          <a:xfrm>
            <a:off x="508040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33" name="Text Placeholder 2">
            <a:extLst>
              <a:ext uri="{FF2B5EF4-FFF2-40B4-BE49-F238E27FC236}">
                <a16:creationId xmlns:a16="http://schemas.microsoft.com/office/drawing/2014/main" id="{51E6343B-2C36-7EFA-5AC4-C82649A191B7}"/>
              </a:ext>
            </a:extLst>
          </p:cNvPr>
          <p:cNvSpPr>
            <a:spLocks noGrp="1"/>
          </p:cNvSpPr>
          <p:nvPr>
            <p:ph type="body" idx="35"/>
          </p:nvPr>
        </p:nvSpPr>
        <p:spPr>
          <a:xfrm>
            <a:off x="727934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34" name="Text Placeholder 2">
            <a:extLst>
              <a:ext uri="{FF2B5EF4-FFF2-40B4-BE49-F238E27FC236}">
                <a16:creationId xmlns:a16="http://schemas.microsoft.com/office/drawing/2014/main" id="{2DD79515-AA85-F64B-12E7-C06030AF6292}"/>
              </a:ext>
            </a:extLst>
          </p:cNvPr>
          <p:cNvSpPr>
            <a:spLocks noGrp="1"/>
          </p:cNvSpPr>
          <p:nvPr>
            <p:ph type="body" idx="36"/>
          </p:nvPr>
        </p:nvSpPr>
        <p:spPr>
          <a:xfrm>
            <a:off x="9478288"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Tree>
    <p:extLst>
      <p:ext uri="{BB962C8B-B14F-4D97-AF65-F5344CB8AC3E}">
        <p14:creationId xmlns:p14="http://schemas.microsoft.com/office/powerpoint/2010/main" val="1701855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39037D-B94C-3F64-27E9-37E8D1BE7E87}"/>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0464BC-FFD6-B2E1-8B20-1064FB05F488}"/>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70936B-B8EA-FEEB-B721-1FED7631E79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C3D740-F258-7DA3-02EA-7242B8E22B1A}"/>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659927-B19D-16CD-E5DD-DC826691EC06}"/>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7F34BB-AF0B-3569-0B49-D3C0E34B3C62}"/>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371A91-1916-4DC1-D445-5B26B5F1FBE6}"/>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4F75D1-DEAF-5A47-2DAD-2122A32D307A}"/>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98E76ACD-A8E8-466F-A98D-8C8D600CD2E4}"/>
              </a:ext>
            </a:extLst>
          </p:cNvPr>
          <p:cNvSpPr>
            <a:spLocks noGrp="1"/>
          </p:cNvSpPr>
          <p:nvPr>
            <p:ph type="subTitle" idx="1" hasCustomPrompt="1"/>
          </p:nvPr>
        </p:nvSpPr>
        <p:spPr>
          <a:xfrm>
            <a:off x="760361" y="1215961"/>
            <a:ext cx="10817352" cy="664530"/>
          </a:xfrm>
          <a:prstGeom prst="rect">
            <a:avLst/>
          </a:prstGeom>
        </p:spPr>
        <p:txBody>
          <a:bodyPr>
            <a:normAutofit/>
          </a:bodyPr>
          <a:lstStyle>
            <a:lvl1pPr marL="285750" indent="-285750" algn="l">
              <a:buFont typeface="Arial" panose="020B0604020202020204" pitchFamily="34" charset="0"/>
              <a:buChar char="•"/>
              <a:defRPr sz="176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p:txBody>
      </p:sp>
      <p:sp>
        <p:nvSpPr>
          <p:cNvPr id="17" name="Text Placeholder 2">
            <a:extLst>
              <a:ext uri="{FF2B5EF4-FFF2-40B4-BE49-F238E27FC236}">
                <a16:creationId xmlns:a16="http://schemas.microsoft.com/office/drawing/2014/main" id="{28154987-F5A5-A5D5-6817-5EAD0653B84E}"/>
              </a:ext>
            </a:extLst>
          </p:cNvPr>
          <p:cNvSpPr>
            <a:spLocks noGrp="1"/>
          </p:cNvSpPr>
          <p:nvPr>
            <p:ph type="body" idx="21"/>
          </p:nvPr>
        </p:nvSpPr>
        <p:spPr>
          <a:xfrm>
            <a:off x="760361" y="618667"/>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022DFDDD-AAE4-B922-5D6C-31E1BBF9E297}"/>
              </a:ext>
            </a:extLst>
          </p:cNvPr>
          <p:cNvSpPr>
            <a:spLocks noGrp="1"/>
          </p:cNvSpPr>
          <p:nvPr>
            <p:ph type="body" idx="22"/>
          </p:nvPr>
        </p:nvSpPr>
        <p:spPr>
          <a:xfrm>
            <a:off x="760361" y="2133754"/>
            <a:ext cx="10817352" cy="3476844"/>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47DF57F4-B932-E4C1-448B-4C7262078346}"/>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8DE80F6-9BAD-594A-1D38-2FFDC1ED8B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1225674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2030B4-6BAB-88B9-A0BE-3C68434A3924}"/>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F3099-7A00-F341-9497-BCF05145388B}"/>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B3D0C3-099E-3A75-B609-F42C7E5881BB}"/>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BC5D4B-0297-D5D3-9628-6E2C4125B15B}"/>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B66356-2E2E-DCF3-BC25-74C943A55C28}"/>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A43977-D7C3-2E88-FF1B-3D5EB485DD5B}"/>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6104C7-32AF-8FAB-5101-CA9DA7C766FD}"/>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F0EB02-F1B9-7EB8-03BA-9B4A164A8FA6}"/>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6BFEBC69-1126-A46B-66B0-9180BB8A4EF5}"/>
              </a:ext>
            </a:extLst>
          </p:cNvPr>
          <p:cNvSpPr>
            <a:spLocks noGrp="1"/>
          </p:cNvSpPr>
          <p:nvPr>
            <p:ph type="body" idx="19"/>
          </p:nvPr>
        </p:nvSpPr>
        <p:spPr>
          <a:xfrm>
            <a:off x="685800" y="621791"/>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A2A6F80B-AED5-FD16-A51F-CA7449937DC9}"/>
              </a:ext>
            </a:extLst>
          </p:cNvPr>
          <p:cNvSpPr>
            <a:spLocks noGrp="1"/>
          </p:cNvSpPr>
          <p:nvPr>
            <p:ph type="body" idx="20"/>
          </p:nvPr>
        </p:nvSpPr>
        <p:spPr>
          <a:xfrm>
            <a:off x="685800" y="1983810"/>
            <a:ext cx="5257800" cy="3626786"/>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3">
            <a:extLst>
              <a:ext uri="{FF2B5EF4-FFF2-40B4-BE49-F238E27FC236}">
                <a16:creationId xmlns:a16="http://schemas.microsoft.com/office/drawing/2014/main" id="{6CA76141-D47F-D6F4-C910-D8FAAFA21E64}"/>
              </a:ext>
            </a:extLst>
          </p:cNvPr>
          <p:cNvSpPr>
            <a:spLocks noGrp="1"/>
          </p:cNvSpPr>
          <p:nvPr>
            <p:ph type="body" sz="half" idx="2"/>
          </p:nvPr>
        </p:nvSpPr>
        <p:spPr>
          <a:xfrm>
            <a:off x="685800" y="1171933"/>
            <a:ext cx="10812768" cy="681283"/>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2">
            <a:extLst>
              <a:ext uri="{FF2B5EF4-FFF2-40B4-BE49-F238E27FC236}">
                <a16:creationId xmlns:a16="http://schemas.microsoft.com/office/drawing/2014/main" id="{E5867BF5-34D4-A97C-EA18-BFF3B19CD0FC}"/>
              </a:ext>
            </a:extLst>
          </p:cNvPr>
          <p:cNvSpPr>
            <a:spLocks noGrp="1"/>
          </p:cNvSpPr>
          <p:nvPr>
            <p:ph type="body" idx="21"/>
          </p:nvPr>
        </p:nvSpPr>
        <p:spPr>
          <a:xfrm>
            <a:off x="6240768" y="1983809"/>
            <a:ext cx="5257800" cy="362678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2A87630F-22DD-90E5-9FE3-59CAB388FBB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3566A44-D463-160C-1188-22F9B55EB8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408297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AA8AA8-29F0-B105-2414-0A30078C37ED}"/>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B9CA03-7404-C817-7FAB-100DCFBA9619}"/>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ADF85-B61A-C811-8C82-791CB910380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A742F9-CECF-759F-D0D2-225856B14A87}"/>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8FEEC8-B005-38EA-8513-9AC0897C9590}"/>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9A2AFE-21FF-438A-AA96-E8AD134DAF88}"/>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010016-396A-F531-B362-41A703E24D52}"/>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A5A762-01F0-F526-22E8-00491269D6CD}"/>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85916D2E-75A3-7EF7-5B95-30C4D188CEE1}"/>
              </a:ext>
            </a:extLst>
          </p:cNvPr>
          <p:cNvSpPr>
            <a:spLocks noGrp="1"/>
          </p:cNvSpPr>
          <p:nvPr>
            <p:ph type="body" idx="19"/>
          </p:nvPr>
        </p:nvSpPr>
        <p:spPr>
          <a:xfrm>
            <a:off x="685800" y="621791"/>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64C10027-1DAF-EE8F-0FD7-968B697324EF}"/>
              </a:ext>
            </a:extLst>
          </p:cNvPr>
          <p:cNvSpPr>
            <a:spLocks noGrp="1"/>
          </p:cNvSpPr>
          <p:nvPr>
            <p:ph type="body" idx="20"/>
          </p:nvPr>
        </p:nvSpPr>
        <p:spPr>
          <a:xfrm>
            <a:off x="685799" y="1983809"/>
            <a:ext cx="3346704" cy="3626783"/>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CD500D81-A410-F8E2-3BDB-CC858BCED475}"/>
              </a:ext>
            </a:extLst>
          </p:cNvPr>
          <p:cNvSpPr>
            <a:spLocks noGrp="1"/>
          </p:cNvSpPr>
          <p:nvPr>
            <p:ph type="body" sz="half" idx="2"/>
          </p:nvPr>
        </p:nvSpPr>
        <p:spPr>
          <a:xfrm>
            <a:off x="685800" y="1171933"/>
            <a:ext cx="10812768" cy="681283"/>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2">
            <a:extLst>
              <a:ext uri="{FF2B5EF4-FFF2-40B4-BE49-F238E27FC236}">
                <a16:creationId xmlns:a16="http://schemas.microsoft.com/office/drawing/2014/main" id="{3ED0D02B-618F-3D15-49D2-7129B2C2B9DB}"/>
              </a:ext>
            </a:extLst>
          </p:cNvPr>
          <p:cNvSpPr>
            <a:spLocks noGrp="1"/>
          </p:cNvSpPr>
          <p:nvPr>
            <p:ph type="body" idx="21"/>
          </p:nvPr>
        </p:nvSpPr>
        <p:spPr>
          <a:xfrm>
            <a:off x="4415843" y="1977710"/>
            <a:ext cx="3347345" cy="362677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Text Placeholder 2">
            <a:extLst>
              <a:ext uri="{FF2B5EF4-FFF2-40B4-BE49-F238E27FC236}">
                <a16:creationId xmlns:a16="http://schemas.microsoft.com/office/drawing/2014/main" id="{994E0E17-BD85-FD24-9399-975704BECD84}"/>
              </a:ext>
            </a:extLst>
          </p:cNvPr>
          <p:cNvSpPr>
            <a:spLocks noGrp="1"/>
          </p:cNvSpPr>
          <p:nvPr>
            <p:ph type="body" idx="22"/>
          </p:nvPr>
        </p:nvSpPr>
        <p:spPr>
          <a:xfrm>
            <a:off x="8146528" y="1977710"/>
            <a:ext cx="3346704" cy="3626773"/>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3F1309CA-432E-0923-5CA4-F51957D35841}"/>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FD0282-4D18-0784-6722-ED002250E47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3744907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8983506-DA71-DC19-1A77-8C028D11BAEE}"/>
              </a:ext>
            </a:extLst>
          </p:cNvPr>
          <p:cNvSpPr>
            <a:spLocks noGrp="1"/>
          </p:cNvSpPr>
          <p:nvPr>
            <p:ph type="pic" idx="18"/>
          </p:nvPr>
        </p:nvSpPr>
        <p:spPr>
          <a:xfrm>
            <a:off x="0" y="0"/>
            <a:ext cx="12188952" cy="6858000"/>
          </a:xfrm>
          <a:prstGeom prst="rect">
            <a:avLst/>
          </a:prstGeom>
        </p:spPr>
        <p:txBody>
          <a:bodyPr anchor="ctr" anchorCtr="1">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7240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4672A-C5CD-4511-740B-3DADE1044922}"/>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57874C-09F4-CE82-67F2-6DC90CFEF6F5}"/>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8EA981-3315-6383-84CA-5C272C1FB4FD}"/>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CF0336-E843-5750-8B36-D97F68DEFDC7}"/>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B898D9-707A-D4EB-B34D-DF0D85E1B0CB}"/>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2EFBCB-EDAB-5017-2D5C-2AE52AD42778}"/>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7CB976-B6F2-6957-96A0-B8B2AB5F049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36AA19-8E00-BA15-5473-D7CFC46B8607}"/>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57FDC0A-D3CE-7B0B-CE03-CB0E74F1B2FE}"/>
              </a:ext>
            </a:extLst>
          </p:cNvPr>
          <p:cNvSpPr>
            <a:spLocks noGrp="1"/>
          </p:cNvSpPr>
          <p:nvPr>
            <p:ph type="ctrTitle"/>
          </p:nvPr>
        </p:nvSpPr>
        <p:spPr>
          <a:xfrm>
            <a:off x="679692" y="1122363"/>
            <a:ext cx="10817352" cy="2387600"/>
          </a:xfrm>
          <a:prstGeom prst="rect">
            <a:avLst/>
          </a:prstGeom>
        </p:spPr>
        <p:txBody>
          <a:bodyPr anchor="b" anchorCtr="0"/>
          <a:lstStyle>
            <a:lvl1pPr algn="ct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4" name="Subtitle 2">
            <a:extLst>
              <a:ext uri="{FF2B5EF4-FFF2-40B4-BE49-F238E27FC236}">
                <a16:creationId xmlns:a16="http://schemas.microsoft.com/office/drawing/2014/main" id="{02744109-81F6-5D44-EA7D-B8C5C6CA1935}"/>
              </a:ext>
            </a:extLst>
          </p:cNvPr>
          <p:cNvSpPr>
            <a:spLocks noGrp="1"/>
          </p:cNvSpPr>
          <p:nvPr>
            <p:ph type="subTitle" idx="1"/>
          </p:nvPr>
        </p:nvSpPr>
        <p:spPr>
          <a:xfrm>
            <a:off x="687324" y="3602037"/>
            <a:ext cx="10817352" cy="2008555"/>
          </a:xfrm>
          <a:prstGeom prst="rect">
            <a:avLst/>
          </a:prstGeom>
        </p:spPr>
        <p:txBody>
          <a:bodyPr/>
          <a:lstStyle>
            <a:lvl1pPr marL="0" indent="0" algn="ctr">
              <a:buNone/>
              <a:defRPr sz="2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 name="Straight Connector 1">
            <a:extLst>
              <a:ext uri="{FF2B5EF4-FFF2-40B4-BE49-F238E27FC236}">
                <a16:creationId xmlns:a16="http://schemas.microsoft.com/office/drawing/2014/main" id="{9FDCB8CE-C389-D6CF-BC9A-BB705A74DA2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7A4CC06-7846-354D-FEBE-441A635ED7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160547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79CB43-0EDA-C22E-822C-F1A84A9E6A8E}"/>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173D6B-ED66-856A-B323-34BD9A0B8BDF}"/>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032818-D335-7A74-7971-446C780EFE8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9E6978-6429-5520-9BE2-DD944EC22B47}"/>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F7503-D1EC-0881-C28B-51E9BAC3933F}"/>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C86A3A-BE83-DA72-2FDB-5B2D55669A4C}"/>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CBADAA-3BF0-9448-F71D-D21B1E5DD450}"/>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E3BF8A-E4CD-A4DE-1518-B8C538D8AC69}"/>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7AF8D66-E848-FA9E-5326-8927DE07100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3F65102C-F540-4847-EFB2-3060BF72E4D9}"/>
              </a:ext>
            </a:extLst>
          </p:cNvPr>
          <p:cNvSpPr>
            <a:spLocks noGrp="1"/>
          </p:cNvSpPr>
          <p:nvPr>
            <p:ph type="ctrTitle"/>
          </p:nvPr>
        </p:nvSpPr>
        <p:spPr>
          <a:xfrm>
            <a:off x="679692" y="1122363"/>
            <a:ext cx="10817352" cy="2387600"/>
          </a:xfrm>
          <a:prstGeom prst="rect">
            <a:avLst/>
          </a:prstGeom>
        </p:spPr>
        <p:txBody>
          <a:bodyPr anchor="b" anchorCtr="0"/>
          <a:lstStyle>
            <a:lvl1pPr algn="ct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8" name="Subtitle 2">
            <a:extLst>
              <a:ext uri="{FF2B5EF4-FFF2-40B4-BE49-F238E27FC236}">
                <a16:creationId xmlns:a16="http://schemas.microsoft.com/office/drawing/2014/main" id="{6DB20A74-FFD1-1899-91C3-4A153D4D22DE}"/>
              </a:ext>
            </a:extLst>
          </p:cNvPr>
          <p:cNvSpPr>
            <a:spLocks noGrp="1"/>
          </p:cNvSpPr>
          <p:nvPr>
            <p:ph type="subTitle" idx="1"/>
          </p:nvPr>
        </p:nvSpPr>
        <p:spPr>
          <a:xfrm>
            <a:off x="687324" y="3602037"/>
            <a:ext cx="10817352" cy="1993465"/>
          </a:xfrm>
          <a:prstGeom prst="rect">
            <a:avLst/>
          </a:prstGeom>
        </p:spPr>
        <p:txBody>
          <a:bodyPr/>
          <a:lstStyle>
            <a:lvl1pPr marL="0" indent="0" algn="ctr">
              <a:buNone/>
              <a:defRPr sz="2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a:extLst>
              <a:ext uri="{FF2B5EF4-FFF2-40B4-BE49-F238E27FC236}">
                <a16:creationId xmlns:a16="http://schemas.microsoft.com/office/drawing/2014/main" id="{F1E9705D-491D-B636-3FEF-7C09987393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399738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16237-9BCF-5EFD-F2BE-974065C92B82}"/>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13D84-45AE-B663-37DB-920AAA47F04E}"/>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1F03A1-622C-39F5-BA06-1E4891AB1781}"/>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400F3E-86C6-4913-058E-FC0B2F7A38E6}"/>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995A96-5BFC-EC77-F4D3-0A3F46E05214}"/>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052EE0-E62F-419C-5EB6-48DD2B83856E}"/>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D564B4-2F43-3FDC-11A4-8DD649EDA883}"/>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6C8C5D-F8AB-654C-3021-000F6CBE6C5D}"/>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835DF134-E3BF-02D0-75CC-7F6401BB979F}"/>
              </a:ext>
            </a:extLst>
          </p:cNvPr>
          <p:cNvSpPr>
            <a:spLocks noGrp="1"/>
          </p:cNvSpPr>
          <p:nvPr>
            <p:ph type="subTitle" idx="1" hasCustomPrompt="1"/>
          </p:nvPr>
        </p:nvSpPr>
        <p:spPr>
          <a:xfrm>
            <a:off x="758952" y="1240717"/>
            <a:ext cx="10817352" cy="3923081"/>
          </a:xfrm>
          <a:prstGeom prst="rect">
            <a:avLst/>
          </a:prstGeom>
        </p:spPr>
        <p:txBody>
          <a:bodyPr>
            <a:normAutofit/>
          </a:bodyPr>
          <a:lstStyle>
            <a:lvl1pPr marL="285750" indent="-285750" algn="l">
              <a:buFont typeface="Arial" panose="020B0604020202020204" pitchFamily="34" charset="0"/>
              <a:buChar char="•"/>
              <a:defRPr sz="176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p:txBody>
      </p:sp>
      <p:sp>
        <p:nvSpPr>
          <p:cNvPr id="19" name="Text Placeholder 2">
            <a:extLst>
              <a:ext uri="{FF2B5EF4-FFF2-40B4-BE49-F238E27FC236}">
                <a16:creationId xmlns:a16="http://schemas.microsoft.com/office/drawing/2014/main" id="{4CDBB29F-6CE3-E1B5-7B27-E7A910C008D3}"/>
              </a:ext>
            </a:extLst>
          </p:cNvPr>
          <p:cNvSpPr>
            <a:spLocks noGrp="1"/>
          </p:cNvSpPr>
          <p:nvPr>
            <p:ph type="body" idx="19"/>
          </p:nvPr>
        </p:nvSpPr>
        <p:spPr>
          <a:xfrm>
            <a:off x="758952" y="643424"/>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AB392EC4-5C3E-68A4-573F-20ED9ADF6B22}"/>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0A4AFE2-A6A3-4FDE-0C73-4D1DB7A7557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50300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7EB1C7-4D51-A1C1-30E6-09EC8F828CA8}"/>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97AB6E-18E4-9424-29B3-684E78E63AE3}"/>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CA9B75-E815-34F9-15E0-C1F524D0A071}"/>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1B40EE-D55F-9505-7324-5D83784419FF}"/>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FC438A-BDE8-DFBE-FE7A-E2ED67475C9F}"/>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5D553D-BEA3-26E8-AD97-E89D03B79472}"/>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0F92-7DD3-406C-0BFA-55A5D20A4669}"/>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966AAA-8A65-160F-BB99-148681B25E3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B3ED5D3A-E45B-7FA4-38AF-66AFAFE75BA9}"/>
              </a:ext>
            </a:extLst>
          </p:cNvPr>
          <p:cNvSpPr>
            <a:spLocks noGrp="1"/>
          </p:cNvSpPr>
          <p:nvPr>
            <p:ph idx="1"/>
          </p:nvPr>
        </p:nvSpPr>
        <p:spPr>
          <a:xfrm>
            <a:off x="686562" y="1895055"/>
            <a:ext cx="10817352" cy="3700447"/>
          </a:xfrm>
          <a:prstGeom prst="rect">
            <a:avLst/>
          </a:prstGeom>
        </p:spPr>
        <p:txBody>
          <a:bodyPr vert="horz" lIns="91440" tIns="45720" rIns="91440" bIns="45720" rtlCol="0">
            <a:normAutofit/>
          </a:bodyPr>
          <a:lstStyle>
            <a:lvl1pPr>
              <a:defRPr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7631DFB3-AAB0-0ACA-7741-10AE7F41097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BDFA406-7819-6664-B784-9B068ADA9D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Text Placeholder 2">
            <a:extLst>
              <a:ext uri="{FF2B5EF4-FFF2-40B4-BE49-F238E27FC236}">
                <a16:creationId xmlns:a16="http://schemas.microsoft.com/office/drawing/2014/main" id="{575F35EE-7876-5E7C-1CC6-6314E92BDB55}"/>
              </a:ext>
            </a:extLst>
          </p:cNvPr>
          <p:cNvSpPr>
            <a:spLocks noGrp="1"/>
          </p:cNvSpPr>
          <p:nvPr>
            <p:ph type="body" idx="19"/>
          </p:nvPr>
        </p:nvSpPr>
        <p:spPr>
          <a:xfrm>
            <a:off x="687324" y="643424"/>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1065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07F87B-7199-460D-C77A-A14C4C940268}"/>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8EBC57-ADBD-1398-C9A2-941AA3905F69}"/>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61BB12-3CCF-D0CD-FC72-9ED3F08D0213}"/>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45E3FA-0D27-96A0-E4BF-BF5CBC1F60F9}"/>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98A0F1-C6BE-7214-33C1-9C73EFB4E076}"/>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A52D8B-18BE-3147-6D20-2D76A4F42B78}"/>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CC3F59-740F-EFF7-956B-587FA2D090F0}"/>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7C5C20-B3BC-1673-2416-754C0DCDDD7E}"/>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E103CF0A-6E51-DA1B-78F9-E2AACF7A22A0}"/>
              </a:ext>
            </a:extLst>
          </p:cNvPr>
          <p:cNvSpPr>
            <a:spLocks noGrp="1"/>
          </p:cNvSpPr>
          <p:nvPr>
            <p:ph type="body" idx="20"/>
          </p:nvPr>
        </p:nvSpPr>
        <p:spPr>
          <a:xfrm>
            <a:off x="685800" y="2727512"/>
            <a:ext cx="10744200" cy="2867991"/>
          </a:xfrm>
          <a:prstGeom prst="rect">
            <a:avLst/>
          </a:prstGeom>
        </p:spPr>
        <p:txBody>
          <a:bodyPr>
            <a:normAutofit/>
          </a:bodyPr>
          <a:lstStyle>
            <a:lvl1pPr marL="0" indent="0">
              <a:buFont typeface="Arial" panose="020B0604020202020204" pitchFamily="34" charset="0"/>
              <a:buNone/>
              <a:defRPr sz="16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3">
            <a:extLst>
              <a:ext uri="{FF2B5EF4-FFF2-40B4-BE49-F238E27FC236}">
                <a16:creationId xmlns:a16="http://schemas.microsoft.com/office/drawing/2014/main" id="{915A6565-97EF-7980-6005-5E4D25A16CA7}"/>
              </a:ext>
            </a:extLst>
          </p:cNvPr>
          <p:cNvSpPr>
            <a:spLocks noGrp="1"/>
          </p:cNvSpPr>
          <p:nvPr>
            <p:ph type="body" sz="half" idx="2"/>
          </p:nvPr>
        </p:nvSpPr>
        <p:spPr>
          <a:xfrm>
            <a:off x="685800" y="1171933"/>
            <a:ext cx="10744200" cy="821458"/>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2">
            <a:extLst>
              <a:ext uri="{FF2B5EF4-FFF2-40B4-BE49-F238E27FC236}">
                <a16:creationId xmlns:a16="http://schemas.microsoft.com/office/drawing/2014/main" id="{AA9A978D-CB58-6A34-098F-A2A945B21660}"/>
              </a:ext>
            </a:extLst>
          </p:cNvPr>
          <p:cNvSpPr>
            <a:spLocks noGrp="1"/>
          </p:cNvSpPr>
          <p:nvPr>
            <p:ph type="body" idx="1"/>
          </p:nvPr>
        </p:nvSpPr>
        <p:spPr>
          <a:xfrm>
            <a:off x="685800" y="2183449"/>
            <a:ext cx="10744200" cy="546518"/>
          </a:xfrm>
          <a:prstGeom prst="rect">
            <a:avLst/>
          </a:prstGeom>
        </p:spPr>
        <p:txBody>
          <a:bodyPr anchor="b"/>
          <a:lstStyle>
            <a:lvl1pPr marL="0" indent="0">
              <a:buNone/>
              <a:defRPr sz="2400" b="0">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91CD5948-03BF-E717-2365-D3EC2F8085C4}"/>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762ABA1-AB33-E2A2-0E92-CC1487B016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Text Placeholder 2">
            <a:extLst>
              <a:ext uri="{FF2B5EF4-FFF2-40B4-BE49-F238E27FC236}">
                <a16:creationId xmlns:a16="http://schemas.microsoft.com/office/drawing/2014/main" id="{84FC7A98-81D7-7496-CF72-04BB1DC8ECA6}"/>
              </a:ext>
            </a:extLst>
          </p:cNvPr>
          <p:cNvSpPr>
            <a:spLocks noGrp="1"/>
          </p:cNvSpPr>
          <p:nvPr>
            <p:ph type="body" idx="19"/>
          </p:nvPr>
        </p:nvSpPr>
        <p:spPr>
          <a:xfrm>
            <a:off x="687324" y="643424"/>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0368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F62DB5-8CC1-9D17-F1F9-F5B719A2D31F}"/>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33F234-937C-D732-9240-C8080200B601}"/>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D4E53B-0365-E6F2-AA4E-2083AA358DE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2443A6-B349-280A-2107-5E9753BE713A}"/>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961B50-3121-AC95-5D7D-1FBDE73D3E6C}"/>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F962F2-7336-F96D-9CA4-4D87FC9D7E6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20C04D-6E74-0602-8214-730D736145ED}"/>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203E5A-6E99-E0B9-77A1-C1F7AFD17FE1}"/>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0A256105-1D96-405A-8715-9B7B3BE873D6}"/>
              </a:ext>
            </a:extLst>
          </p:cNvPr>
          <p:cNvSpPr>
            <a:spLocks noGrp="1"/>
          </p:cNvSpPr>
          <p:nvPr>
            <p:ph type="body" idx="19"/>
          </p:nvPr>
        </p:nvSpPr>
        <p:spPr>
          <a:xfrm>
            <a:off x="685800" y="621790"/>
            <a:ext cx="4499975" cy="1021371"/>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 name="Text Placeholder 3">
            <a:extLst>
              <a:ext uri="{FF2B5EF4-FFF2-40B4-BE49-F238E27FC236}">
                <a16:creationId xmlns:a16="http://schemas.microsoft.com/office/drawing/2014/main" id="{F170EF2A-B0EF-77EB-2484-DE3C8369527F}"/>
              </a:ext>
            </a:extLst>
          </p:cNvPr>
          <p:cNvSpPr>
            <a:spLocks noGrp="1"/>
          </p:cNvSpPr>
          <p:nvPr>
            <p:ph type="body" sz="half" idx="23"/>
          </p:nvPr>
        </p:nvSpPr>
        <p:spPr>
          <a:xfrm>
            <a:off x="678591" y="1643168"/>
            <a:ext cx="4499975" cy="681283"/>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Picture Placeholder 2">
            <a:extLst>
              <a:ext uri="{FF2B5EF4-FFF2-40B4-BE49-F238E27FC236}">
                <a16:creationId xmlns:a16="http://schemas.microsoft.com/office/drawing/2014/main" id="{17A09650-F798-B5FB-F0FC-82B310BB81A6}"/>
              </a:ext>
            </a:extLst>
          </p:cNvPr>
          <p:cNvSpPr>
            <a:spLocks noGrp="1"/>
          </p:cNvSpPr>
          <p:nvPr>
            <p:ph type="pic" idx="1"/>
          </p:nvPr>
        </p:nvSpPr>
        <p:spPr>
          <a:xfrm>
            <a:off x="5326368" y="621791"/>
            <a:ext cx="6172200" cy="4973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F98A1FFF-5493-7FF1-C52F-540D7C36515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B3ECE3-12C4-8AAE-0BA7-48FFD533466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29284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F62DB5-8CC1-9D17-F1F9-F5B719A2D31F}"/>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33F234-937C-D732-9240-C8080200B601}"/>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D4E53B-0365-E6F2-AA4E-2083AA358DE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2443A6-B349-280A-2107-5E9753BE713A}"/>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961B50-3121-AC95-5D7D-1FBDE73D3E6C}"/>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F962F2-7336-F96D-9CA4-4D87FC9D7E6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20C04D-6E74-0602-8214-730D736145ED}"/>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203E5A-6E99-E0B9-77A1-C1F7AFD17FE1}"/>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0A256105-1D96-405A-8715-9B7B3BE873D6}"/>
              </a:ext>
            </a:extLst>
          </p:cNvPr>
          <p:cNvSpPr>
            <a:spLocks noGrp="1"/>
          </p:cNvSpPr>
          <p:nvPr>
            <p:ph type="body" idx="19"/>
          </p:nvPr>
        </p:nvSpPr>
        <p:spPr>
          <a:xfrm>
            <a:off x="685800" y="621790"/>
            <a:ext cx="4499975" cy="1021371"/>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2" name="Picture Placeholder 2">
            <a:extLst>
              <a:ext uri="{FF2B5EF4-FFF2-40B4-BE49-F238E27FC236}">
                <a16:creationId xmlns:a16="http://schemas.microsoft.com/office/drawing/2014/main" id="{17A09650-F798-B5FB-F0FC-82B310BB81A6}"/>
              </a:ext>
            </a:extLst>
          </p:cNvPr>
          <p:cNvSpPr>
            <a:spLocks noGrp="1"/>
          </p:cNvSpPr>
          <p:nvPr>
            <p:ph type="pic" idx="1"/>
          </p:nvPr>
        </p:nvSpPr>
        <p:spPr>
          <a:xfrm>
            <a:off x="5326368" y="621791"/>
            <a:ext cx="6172200" cy="4973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F98A1FFF-5493-7FF1-C52F-540D7C36515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B3ECE3-12C4-8AAE-0BA7-48FFD533466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Text Placeholder 2">
            <a:extLst>
              <a:ext uri="{FF2B5EF4-FFF2-40B4-BE49-F238E27FC236}">
                <a16:creationId xmlns:a16="http://schemas.microsoft.com/office/drawing/2014/main" id="{2D8FC391-F64B-1D1B-EFDA-74BE9D84736A}"/>
              </a:ext>
            </a:extLst>
          </p:cNvPr>
          <p:cNvSpPr>
            <a:spLocks noGrp="1"/>
          </p:cNvSpPr>
          <p:nvPr>
            <p:ph type="body" idx="22"/>
          </p:nvPr>
        </p:nvSpPr>
        <p:spPr>
          <a:xfrm>
            <a:off x="685800" y="1643161"/>
            <a:ext cx="4499975" cy="3967433"/>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360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6DEED-0DCB-2C70-B7D0-56DF08F99154}"/>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851ABC-A493-A61E-93A4-0D99E1243C99}"/>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A23092-376E-2F9A-A6C6-52273AB5A92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DF0102-DB05-9EC2-6219-E561DD27BE92}"/>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402C13-268E-353B-B1C1-ACAAC8A61EE0}"/>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BDE80F-9C28-90AF-0176-2C7D7E2AF1E2}"/>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3B195E-058E-6FFC-80FE-5AB2C76EFDFB}"/>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ECBE38-2BCA-BFEB-16F7-5E62B1B4B69A}"/>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00238FFE-7F2F-EBEF-9C7D-7BEC74AB6CEA}"/>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Picture Placeholder 2">
            <a:extLst>
              <a:ext uri="{FF2B5EF4-FFF2-40B4-BE49-F238E27FC236}">
                <a16:creationId xmlns:a16="http://schemas.microsoft.com/office/drawing/2014/main" id="{D2295F2A-88B4-F7D7-A6EB-7074A4B1610C}"/>
              </a:ext>
            </a:extLst>
          </p:cNvPr>
          <p:cNvSpPr>
            <a:spLocks noGrp="1"/>
          </p:cNvSpPr>
          <p:nvPr>
            <p:ph type="pic" idx="1"/>
          </p:nvPr>
        </p:nvSpPr>
        <p:spPr>
          <a:xfrm>
            <a:off x="2610446" y="1643160"/>
            <a:ext cx="6971108" cy="39523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8264E827-1A9F-F815-06B5-5875A71F088D}"/>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658153-511B-ACA5-A9C0-DC2EC3922FE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960292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9D6AA7-7972-AD2B-298A-368BBD183289}"/>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BCFC37-8A39-355D-C203-185638741720}"/>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A35542-0493-1E88-6E10-5338235F306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A68B53-EB90-253C-DBAF-0E06136DB65D}"/>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70D60D-CEE1-8510-3C6D-7E667F32592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202225-3FD5-9D64-6D18-0D22534743D9}"/>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D046A3-BC5E-6526-A993-2CE3E53EC559}"/>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075668-864C-8E92-FB00-159A2988FB6C}"/>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23896466-1C2D-C41B-EB8B-774C45D964CA}"/>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ABC7616C-1210-B7E5-CC3B-2B605F5A7233}"/>
              </a:ext>
            </a:extLst>
          </p:cNvPr>
          <p:cNvSpPr>
            <a:spLocks noGrp="1"/>
          </p:cNvSpPr>
          <p:nvPr>
            <p:ph type="body" idx="22"/>
          </p:nvPr>
        </p:nvSpPr>
        <p:spPr>
          <a:xfrm>
            <a:off x="760361" y="3899259"/>
            <a:ext cx="10817352" cy="1711335"/>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Picture Placeholder 2">
            <a:extLst>
              <a:ext uri="{FF2B5EF4-FFF2-40B4-BE49-F238E27FC236}">
                <a16:creationId xmlns:a16="http://schemas.microsoft.com/office/drawing/2014/main" id="{DCD0C34B-5CCD-2F61-31BD-25DC3FAE901E}"/>
              </a:ext>
            </a:extLst>
          </p:cNvPr>
          <p:cNvSpPr>
            <a:spLocks noGrp="1"/>
          </p:cNvSpPr>
          <p:nvPr>
            <p:ph type="pic" idx="1"/>
          </p:nvPr>
        </p:nvSpPr>
        <p:spPr>
          <a:xfrm>
            <a:off x="760360" y="1643159"/>
            <a:ext cx="10817351" cy="207228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5C49D3AB-AB50-B1B0-B04F-056E86AE896E}"/>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3713A9-5856-4A20-7872-01F2BE4A6B2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212456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45079"/>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51" r:id="rId4"/>
    <p:sldLayoutId id="2147483652" r:id="rId5"/>
    <p:sldLayoutId id="2147483653" r:id="rId6"/>
    <p:sldLayoutId id="2147483667" r:id="rId7"/>
    <p:sldLayoutId id="2147483658" r:id="rId8"/>
    <p:sldLayoutId id="2147483659" r:id="rId9"/>
    <p:sldLayoutId id="2147483661" r:id="rId10"/>
    <p:sldLayoutId id="2147483665" r:id="rId11"/>
    <p:sldLayoutId id="2147483666" r:id="rId12"/>
    <p:sldLayoutId id="2147483668" r:id="rId13"/>
    <p:sldLayoutId id="2147483657" r:id="rId14"/>
    <p:sldLayoutId id="2147483654" r:id="rId15"/>
    <p:sldLayoutId id="2147483655" r:id="rId16"/>
    <p:sldLayoutId id="2147483662" r:id="rId17"/>
    <p:sldLayoutId id="214748366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97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804B-51AA-2544-4E8C-A497A13E57ED}"/>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5DCFA615-4314-43CA-C687-F74546811A0E}"/>
              </a:ext>
            </a:extLst>
          </p:cNvPr>
          <p:cNvSpPr>
            <a:spLocks noGrp="1"/>
          </p:cNvSpPr>
          <p:nvPr>
            <p:ph type="subTitle" idx="1"/>
          </p:nvPr>
        </p:nvSpPr>
        <p:spPr>
          <a:xfrm>
            <a:off x="760361" y="1215960"/>
            <a:ext cx="10817352" cy="4394637"/>
          </a:xfrm>
        </p:spPr>
        <p:txBody>
          <a:bodyPr>
            <a:normAutofit/>
          </a:bodyPr>
          <a:lstStyle/>
          <a:p>
            <a:pPr marL="285750" indent="-285750">
              <a:buFont typeface="Arial" panose="020B0604020202020204" pitchFamily="34" charset="0"/>
              <a:buChar char="•"/>
            </a:pPr>
            <a:r>
              <a:rPr lang="en-US" dirty="0"/>
              <a:t>Financial Incentives:</a:t>
            </a:r>
            <a:br>
              <a:rPr lang="en-US" dirty="0"/>
            </a:br>
            <a:r>
              <a:rPr lang="en-US" dirty="0"/>
              <a:t>Bonuses, raises, profit-sharing.</a:t>
            </a:r>
          </a:p>
          <a:p>
            <a:pPr marL="285750" indent="-285750">
              <a:buFont typeface="Arial" panose="020B0604020202020204" pitchFamily="34" charset="0"/>
              <a:buChar char="•"/>
            </a:pPr>
            <a:r>
              <a:rPr lang="en-US" dirty="0"/>
              <a:t>Non-Financial Incentives:</a:t>
            </a:r>
            <a:br>
              <a:rPr lang="en-US" dirty="0"/>
            </a:br>
            <a:r>
              <a:rPr lang="en-US" dirty="0"/>
              <a:t>Recognition programs, gifts, travel, merchandise, experiences.</a:t>
            </a:r>
          </a:p>
          <a:p>
            <a:pPr marL="285750" indent="-285750">
              <a:buFont typeface="Arial" panose="020B0604020202020204" pitchFamily="34" charset="0"/>
              <a:buChar char="•"/>
            </a:pPr>
            <a:r>
              <a:rPr lang="en-US" dirty="0"/>
              <a:t>Career-Based Rewards:</a:t>
            </a:r>
            <a:br>
              <a:rPr lang="en-US" dirty="0"/>
            </a:br>
            <a:r>
              <a:rPr lang="en-US" dirty="0"/>
              <a:t>Promotions, professional development opportunities.</a:t>
            </a:r>
          </a:p>
          <a:p>
            <a:pPr marL="285750" indent="-285750">
              <a:buFont typeface="Arial" panose="020B0604020202020204" pitchFamily="34" charset="0"/>
              <a:buChar char="•"/>
            </a:pPr>
            <a:r>
              <a:rPr lang="en-US" dirty="0"/>
              <a:t>Wellness Incentives:</a:t>
            </a:r>
            <a:br>
              <a:rPr lang="en-US" dirty="0"/>
            </a:br>
            <a:r>
              <a:rPr lang="en-US" dirty="0"/>
              <a:t>Health programs, gym memberships, flexible working locations/hours.</a:t>
            </a:r>
          </a:p>
          <a:p>
            <a:pPr marL="0" indent="0">
              <a:buNone/>
            </a:pPr>
            <a:endParaRPr lang="en-US" dirty="0"/>
          </a:p>
        </p:txBody>
      </p:sp>
      <p:sp>
        <p:nvSpPr>
          <p:cNvPr id="3" name="Text Placeholder 2">
            <a:extLst>
              <a:ext uri="{FF2B5EF4-FFF2-40B4-BE49-F238E27FC236}">
                <a16:creationId xmlns:a16="http://schemas.microsoft.com/office/drawing/2014/main" id="{D2A28235-3D4A-0B5E-52F4-81EDE996E53A}"/>
              </a:ext>
            </a:extLst>
          </p:cNvPr>
          <p:cNvSpPr>
            <a:spLocks noGrp="1"/>
          </p:cNvSpPr>
          <p:nvPr>
            <p:ph type="body" idx="21"/>
          </p:nvPr>
        </p:nvSpPr>
        <p:spPr/>
        <p:txBody>
          <a:bodyPr>
            <a:normAutofit lnSpcReduction="10000"/>
          </a:bodyPr>
          <a:lstStyle/>
          <a:p>
            <a:r>
              <a:rPr lang="en-US" dirty="0"/>
              <a:t>Types of Incentives</a:t>
            </a:r>
          </a:p>
        </p:txBody>
      </p:sp>
    </p:spTree>
    <p:extLst>
      <p:ext uri="{BB962C8B-B14F-4D97-AF65-F5344CB8AC3E}">
        <p14:creationId xmlns:p14="http://schemas.microsoft.com/office/powerpoint/2010/main" val="22393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D08DB-7FA9-AFDF-A156-AA121EE89D4A}"/>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1776D70F-B351-19AF-E244-67E304069B0E}"/>
              </a:ext>
            </a:extLst>
          </p:cNvPr>
          <p:cNvSpPr>
            <a:spLocks noGrp="1"/>
          </p:cNvSpPr>
          <p:nvPr>
            <p:ph type="subTitle" idx="1"/>
          </p:nvPr>
        </p:nvSpPr>
        <p:spPr>
          <a:xfrm>
            <a:off x="760361" y="1215960"/>
            <a:ext cx="10817352" cy="4394637"/>
          </a:xfrm>
        </p:spPr>
        <p:txBody>
          <a:bodyPr>
            <a:normAutofit/>
          </a:bodyPr>
          <a:lstStyle/>
          <a:p>
            <a:pPr marL="285750" indent="-285750">
              <a:buFont typeface="Arial" panose="020B0604020202020204" pitchFamily="34" charset="0"/>
              <a:buChar char="•"/>
            </a:pPr>
            <a:r>
              <a:rPr lang="en-US" dirty="0"/>
              <a:t>Recognition &amp; Appreciation</a:t>
            </a:r>
          </a:p>
          <a:p>
            <a:pPr marL="285750" indent="-285750">
              <a:buFont typeface="Arial" panose="020B0604020202020204" pitchFamily="34" charset="0"/>
              <a:buChar char="•"/>
            </a:pPr>
            <a:r>
              <a:rPr lang="en-US" dirty="0"/>
              <a:t>Flexible Work Arrangements (place and hours of work, ability to leave for appointments, etc.)</a:t>
            </a:r>
          </a:p>
          <a:p>
            <a:pPr marL="285750" indent="-285750">
              <a:buFont typeface="Arial" panose="020B0604020202020204" pitchFamily="34" charset="0"/>
              <a:buChar char="•"/>
            </a:pPr>
            <a:r>
              <a:rPr lang="en-US" dirty="0"/>
              <a:t>Learning &amp; Development Opportunities</a:t>
            </a:r>
          </a:p>
          <a:p>
            <a:pPr marL="285750" indent="-285750">
              <a:buFont typeface="Arial" panose="020B0604020202020204" pitchFamily="34" charset="0"/>
              <a:buChar char="•"/>
            </a:pPr>
            <a:r>
              <a:rPr lang="en-US" dirty="0"/>
              <a:t>Greater Autonomy at Work</a:t>
            </a:r>
          </a:p>
          <a:p>
            <a:pPr marL="285750" indent="-285750">
              <a:buFont typeface="Arial" panose="020B0604020202020204" pitchFamily="34" charset="0"/>
              <a:buChar char="•"/>
            </a:pPr>
            <a:r>
              <a:rPr lang="en-US" dirty="0"/>
              <a:t>Choice of Assignments</a:t>
            </a:r>
          </a:p>
          <a:p>
            <a:pPr marL="285750" indent="-285750">
              <a:buFont typeface="Arial" panose="020B0604020202020204" pitchFamily="34" charset="0"/>
              <a:buChar char="•"/>
            </a:pPr>
            <a:r>
              <a:rPr lang="en-US" dirty="0"/>
              <a:t>Other?</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6CE1E65D-5DB5-D1FC-9D7A-AAFF8311C9BB}"/>
              </a:ext>
            </a:extLst>
          </p:cNvPr>
          <p:cNvSpPr>
            <a:spLocks noGrp="1"/>
          </p:cNvSpPr>
          <p:nvPr>
            <p:ph type="body" idx="21"/>
          </p:nvPr>
        </p:nvSpPr>
        <p:spPr/>
        <p:txBody>
          <a:bodyPr>
            <a:normAutofit lnSpcReduction="10000"/>
          </a:bodyPr>
          <a:lstStyle/>
          <a:p>
            <a:r>
              <a:rPr lang="en-US" dirty="0"/>
              <a:t>Intangible Non-Financial Rewards &amp; Incentives</a:t>
            </a:r>
          </a:p>
        </p:txBody>
      </p:sp>
    </p:spTree>
    <p:extLst>
      <p:ext uri="{BB962C8B-B14F-4D97-AF65-F5344CB8AC3E}">
        <p14:creationId xmlns:p14="http://schemas.microsoft.com/office/powerpoint/2010/main" val="3978032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1131-75C1-9772-4B05-BF50C089F3C2}"/>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A6904AF3-041A-B045-169C-2F82F4951221}"/>
              </a:ext>
            </a:extLst>
          </p:cNvPr>
          <p:cNvSpPr>
            <a:spLocks noGrp="1"/>
          </p:cNvSpPr>
          <p:nvPr>
            <p:ph type="subTitle" idx="1"/>
          </p:nvPr>
        </p:nvSpPr>
        <p:spPr>
          <a:xfrm>
            <a:off x="760361" y="1215960"/>
            <a:ext cx="10817352" cy="4394637"/>
          </a:xfrm>
        </p:spPr>
        <p:txBody>
          <a:bodyPr>
            <a:normAutofit/>
          </a:bodyPr>
          <a:lstStyle/>
          <a:p>
            <a:pPr marL="342900" indent="-342900">
              <a:buFont typeface="+mj-lt"/>
              <a:buAutoNum type="arabicPeriod"/>
            </a:pPr>
            <a:r>
              <a:rPr lang="en-US" dirty="0"/>
              <a:t>Recognition and Appreciation </a:t>
            </a:r>
          </a:p>
          <a:p>
            <a:pPr marL="342900" indent="-342900">
              <a:buFont typeface="+mj-lt"/>
              <a:buAutoNum type="arabicPeriod"/>
            </a:pPr>
            <a:r>
              <a:rPr lang="en-US" dirty="0"/>
              <a:t>Motivation and Productivity</a:t>
            </a:r>
          </a:p>
          <a:p>
            <a:pPr marL="342900" indent="-342900">
              <a:buFont typeface="+mj-lt"/>
              <a:buAutoNum type="arabicPeriod"/>
            </a:pPr>
            <a:r>
              <a:rPr lang="en-US" dirty="0"/>
              <a:t>Employee Engagement</a:t>
            </a:r>
          </a:p>
          <a:p>
            <a:pPr marL="0" indent="0">
              <a:buNone/>
            </a:pPr>
            <a:endParaRPr lang="en-US" dirty="0"/>
          </a:p>
          <a:p>
            <a:pPr marL="0" indent="0">
              <a:buNone/>
            </a:pPr>
            <a:r>
              <a:rPr lang="en-US" sz="2400" dirty="0"/>
              <a:t>Can you think of at least three more?</a:t>
            </a:r>
          </a:p>
        </p:txBody>
      </p:sp>
      <p:sp>
        <p:nvSpPr>
          <p:cNvPr id="3" name="Text Placeholder 2">
            <a:extLst>
              <a:ext uri="{FF2B5EF4-FFF2-40B4-BE49-F238E27FC236}">
                <a16:creationId xmlns:a16="http://schemas.microsoft.com/office/drawing/2014/main" id="{EF1905A5-D04D-3BB0-D5B2-85DEA86446D6}"/>
              </a:ext>
            </a:extLst>
          </p:cNvPr>
          <p:cNvSpPr>
            <a:spLocks noGrp="1"/>
          </p:cNvSpPr>
          <p:nvPr>
            <p:ph type="body" idx="21"/>
          </p:nvPr>
        </p:nvSpPr>
        <p:spPr/>
        <p:txBody>
          <a:bodyPr>
            <a:normAutofit lnSpcReduction="10000"/>
          </a:bodyPr>
          <a:lstStyle/>
          <a:p>
            <a:r>
              <a:rPr lang="en-US" dirty="0"/>
              <a:t>Why are Incentives &amp; Rewards Needed?</a:t>
            </a:r>
          </a:p>
        </p:txBody>
      </p:sp>
    </p:spTree>
    <p:extLst>
      <p:ext uri="{BB962C8B-B14F-4D97-AF65-F5344CB8AC3E}">
        <p14:creationId xmlns:p14="http://schemas.microsoft.com/office/powerpoint/2010/main" val="88972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DB220-01BB-8B42-E51C-A8D4336BC7E0}"/>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121F5B07-A6D2-FE9E-08A5-3CF0A890061E}"/>
              </a:ext>
            </a:extLst>
          </p:cNvPr>
          <p:cNvSpPr>
            <a:spLocks noGrp="1"/>
          </p:cNvSpPr>
          <p:nvPr>
            <p:ph type="subTitle" idx="1"/>
          </p:nvPr>
        </p:nvSpPr>
        <p:spPr>
          <a:xfrm>
            <a:off x="760361" y="1215960"/>
            <a:ext cx="10817352" cy="4394637"/>
          </a:xfrm>
        </p:spPr>
        <p:txBody>
          <a:bodyPr>
            <a:normAutofit/>
          </a:bodyPr>
          <a:lstStyle/>
          <a:p>
            <a:pPr marL="342900" indent="-342900">
              <a:buFont typeface="+mj-lt"/>
              <a:buAutoNum type="arabicPeriod"/>
            </a:pPr>
            <a:r>
              <a:rPr lang="en-US" dirty="0"/>
              <a:t>Flexible, not fixed, can be used in small or larger amounts throughout the year</a:t>
            </a:r>
          </a:p>
          <a:p>
            <a:pPr marL="342900" indent="-342900">
              <a:buFont typeface="+mj-lt"/>
              <a:buAutoNum type="arabicPeriod"/>
            </a:pPr>
            <a:r>
              <a:rPr lang="en-US" dirty="0"/>
              <a:t>Can be personalized and offer more public recognition</a:t>
            </a:r>
          </a:p>
          <a:p>
            <a:pPr marL="342900" indent="-342900">
              <a:buFont typeface="+mj-lt"/>
              <a:buAutoNum type="arabicPeriod"/>
            </a:pPr>
            <a:r>
              <a:rPr lang="en-US" dirty="0"/>
              <a:t>May reinforce company culture more than financial rewards?</a:t>
            </a:r>
          </a:p>
          <a:p>
            <a:pPr marL="0" indent="0">
              <a:buNone/>
            </a:pPr>
            <a:endParaRPr lang="en-US" dirty="0"/>
          </a:p>
          <a:p>
            <a:pPr marL="0" indent="0">
              <a:buNone/>
            </a:pPr>
            <a:r>
              <a:rPr lang="en-US" sz="2400" dirty="0"/>
              <a:t>Can you think of any others?</a:t>
            </a:r>
          </a:p>
        </p:txBody>
      </p:sp>
      <p:sp>
        <p:nvSpPr>
          <p:cNvPr id="3" name="Text Placeholder 2">
            <a:extLst>
              <a:ext uri="{FF2B5EF4-FFF2-40B4-BE49-F238E27FC236}">
                <a16:creationId xmlns:a16="http://schemas.microsoft.com/office/drawing/2014/main" id="{C2E90BFE-03B9-4E03-999A-E545F5C6D05B}"/>
              </a:ext>
            </a:extLst>
          </p:cNvPr>
          <p:cNvSpPr>
            <a:spLocks noGrp="1"/>
          </p:cNvSpPr>
          <p:nvPr>
            <p:ph type="body" idx="21"/>
          </p:nvPr>
        </p:nvSpPr>
        <p:spPr/>
        <p:txBody>
          <a:bodyPr>
            <a:normAutofit lnSpcReduction="10000"/>
          </a:bodyPr>
          <a:lstStyle/>
          <a:p>
            <a:r>
              <a:rPr lang="en-US" dirty="0"/>
              <a:t>Why are Non-Financial Incentives &amp; Rewards Needed?</a:t>
            </a:r>
          </a:p>
        </p:txBody>
      </p:sp>
    </p:spTree>
    <p:extLst>
      <p:ext uri="{BB962C8B-B14F-4D97-AF65-F5344CB8AC3E}">
        <p14:creationId xmlns:p14="http://schemas.microsoft.com/office/powerpoint/2010/main" val="842572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1AA5-BF76-114F-408C-218DD8A53E5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CC87A3B-76C9-8C1B-0D86-3B4B0DE9FA1A}"/>
              </a:ext>
            </a:extLst>
          </p:cNvPr>
          <p:cNvSpPr>
            <a:spLocks noGrp="1"/>
          </p:cNvSpPr>
          <p:nvPr>
            <p:ph type="body" idx="21"/>
          </p:nvPr>
        </p:nvSpPr>
        <p:spPr>
          <a:xfrm>
            <a:off x="760361" y="618667"/>
            <a:ext cx="10817352" cy="1097280"/>
          </a:xfrm>
        </p:spPr>
        <p:txBody>
          <a:bodyPr>
            <a:normAutofit/>
          </a:bodyPr>
          <a:lstStyle/>
          <a:p>
            <a:r>
              <a:rPr lang="en-US" dirty="0"/>
              <a:t>The Importance of Non-Financial Tangible Rewards</a:t>
            </a:r>
            <a:br>
              <a:rPr lang="en-US" dirty="0"/>
            </a:br>
            <a:r>
              <a:rPr lang="en-US" dirty="0"/>
              <a:t>in the Workplace</a:t>
            </a:r>
          </a:p>
        </p:txBody>
      </p:sp>
      <p:sp>
        <p:nvSpPr>
          <p:cNvPr id="2" name="Subtitle 12">
            <a:extLst>
              <a:ext uri="{FF2B5EF4-FFF2-40B4-BE49-F238E27FC236}">
                <a16:creationId xmlns:a16="http://schemas.microsoft.com/office/drawing/2014/main" id="{B78356CD-264D-70C0-7571-35314142CDEC}"/>
              </a:ext>
            </a:extLst>
          </p:cNvPr>
          <p:cNvSpPr txBox="1">
            <a:spLocks/>
          </p:cNvSpPr>
          <p:nvPr/>
        </p:nvSpPr>
        <p:spPr>
          <a:xfrm>
            <a:off x="760361" y="1763099"/>
            <a:ext cx="10817352" cy="3878940"/>
          </a:xfrm>
          <a:prstGeom prst="rect">
            <a:avLst/>
          </a:prstGeom>
        </p:spPr>
        <p:txBody>
          <a:bodyPr>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76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To motivate and direct employees towards the achievement of personal,</a:t>
            </a:r>
            <a:br>
              <a:rPr lang="en-US" dirty="0"/>
            </a:br>
            <a:r>
              <a:rPr lang="en-US" dirty="0"/>
              <a:t>team and organizational objectives </a:t>
            </a:r>
          </a:p>
          <a:p>
            <a:r>
              <a:rPr lang="en-US" dirty="0"/>
              <a:t>To align employee efforts with the organization’s priorities</a:t>
            </a:r>
          </a:p>
          <a:p>
            <a:r>
              <a:rPr lang="en-US" dirty="0"/>
              <a:t>To recognize outstanding performance and outcomes throughout the year</a:t>
            </a:r>
          </a:p>
          <a:p>
            <a:r>
              <a:rPr lang="en-US" dirty="0"/>
              <a:t>To Encourage Needed Reskilling and Upskilling</a:t>
            </a:r>
          </a:p>
        </p:txBody>
      </p:sp>
    </p:spTree>
    <p:extLst>
      <p:ext uri="{BB962C8B-B14F-4D97-AF65-F5344CB8AC3E}">
        <p14:creationId xmlns:p14="http://schemas.microsoft.com/office/powerpoint/2010/main" val="317675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4044D5-64A6-34F3-77A1-5A6F8B8AA497}"/>
              </a:ext>
            </a:extLst>
          </p:cNvPr>
          <p:cNvSpPr>
            <a:spLocks noGrp="1"/>
          </p:cNvSpPr>
          <p:nvPr>
            <p:ph type="ctrTitle"/>
          </p:nvPr>
        </p:nvSpPr>
        <p:spPr/>
        <p:txBody>
          <a:bodyPr/>
          <a:lstStyle/>
          <a:p>
            <a:r>
              <a:rPr lang="en-US" sz="6000" dirty="0"/>
              <a:t>The Softer Rewards of Work</a:t>
            </a:r>
            <a:endParaRPr lang="en-US" dirty="0"/>
          </a:p>
        </p:txBody>
      </p:sp>
      <p:sp>
        <p:nvSpPr>
          <p:cNvPr id="8" name="Subtitle 7">
            <a:extLst>
              <a:ext uri="{FF2B5EF4-FFF2-40B4-BE49-F238E27FC236}">
                <a16:creationId xmlns:a16="http://schemas.microsoft.com/office/drawing/2014/main" id="{ED9B7783-7B61-EC78-7BC1-D05E4BEADC2D}"/>
              </a:ext>
            </a:extLst>
          </p:cNvPr>
          <p:cNvSpPr>
            <a:spLocks noGrp="1"/>
          </p:cNvSpPr>
          <p:nvPr>
            <p:ph type="subTitle" idx="1"/>
          </p:nvPr>
        </p:nvSpPr>
        <p:spPr/>
        <p:txBody>
          <a:bodyPr/>
          <a:lstStyle/>
          <a:p>
            <a:r>
              <a:rPr lang="en-US" sz="2200" dirty="0"/>
              <a:t>“I think done right, non-cash rewards are a great fit for the big movement toward the softer benefits of working in an organization. They are more feeling driven than performance driven. As the research demonstrates, the more an employee feels valued, the more they demonstrate citizenship behaviors.”</a:t>
            </a:r>
          </a:p>
          <a:p>
            <a:r>
              <a:rPr lang="en-US" sz="2000" b="0" dirty="0"/>
              <a:t>– Scott Jeffrey, Management Professor,</a:t>
            </a:r>
            <a:br>
              <a:rPr lang="en-US" sz="2000" b="0" dirty="0"/>
            </a:br>
            <a:r>
              <a:rPr lang="en-US" sz="2000" b="0" dirty="0"/>
              <a:t>Monmouth University </a:t>
            </a:r>
          </a:p>
        </p:txBody>
      </p:sp>
    </p:spTree>
    <p:extLst>
      <p:ext uri="{BB962C8B-B14F-4D97-AF65-F5344CB8AC3E}">
        <p14:creationId xmlns:p14="http://schemas.microsoft.com/office/powerpoint/2010/main" val="3678748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F695F2-529D-6E9C-861A-EBABBD6C06AB}"/>
              </a:ext>
            </a:extLst>
          </p:cNvPr>
          <p:cNvSpPr>
            <a:spLocks noGrp="1"/>
          </p:cNvSpPr>
          <p:nvPr>
            <p:ph type="ctrTitle"/>
          </p:nvPr>
        </p:nvSpPr>
        <p:spPr/>
        <p:txBody>
          <a:bodyPr/>
          <a:lstStyle/>
          <a:p>
            <a:r>
              <a:rPr lang="en-US" dirty="0"/>
              <a:t>The Psychology of Motivation</a:t>
            </a:r>
          </a:p>
        </p:txBody>
      </p:sp>
    </p:spTree>
    <p:extLst>
      <p:ext uri="{BB962C8B-B14F-4D97-AF65-F5344CB8AC3E}">
        <p14:creationId xmlns:p14="http://schemas.microsoft.com/office/powerpoint/2010/main" val="482142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E962DE-1EF6-3469-7564-C2F21F69FAC5}"/>
              </a:ext>
            </a:extLst>
          </p:cNvPr>
          <p:cNvSpPr>
            <a:spLocks noGrp="1"/>
          </p:cNvSpPr>
          <p:nvPr>
            <p:ph type="body" idx="19"/>
          </p:nvPr>
        </p:nvSpPr>
        <p:spPr/>
        <p:txBody>
          <a:bodyPr/>
          <a:lstStyle/>
          <a:p>
            <a:r>
              <a:rPr lang="en-US" dirty="0"/>
              <a:t>What Do They Have in Common?</a:t>
            </a:r>
          </a:p>
        </p:txBody>
      </p:sp>
      <p:pic>
        <p:nvPicPr>
          <p:cNvPr id="11" name="Picture Placeholder 10" descr="A pyramid of colors with text&#10;&#10;Description automatically generated with medium confidence">
            <a:extLst>
              <a:ext uri="{FF2B5EF4-FFF2-40B4-BE49-F238E27FC236}">
                <a16:creationId xmlns:a16="http://schemas.microsoft.com/office/drawing/2014/main" id="{122FA758-ADD9-E02E-679D-D074F769431C}"/>
              </a:ext>
            </a:extLst>
          </p:cNvPr>
          <p:cNvPicPr>
            <a:picLocks noGrp="1" noChangeAspect="1"/>
          </p:cNvPicPr>
          <p:nvPr>
            <p:ph type="pic" idx="1"/>
          </p:nvPr>
        </p:nvPicPr>
        <p:blipFill rotWithShape="1">
          <a:blip r:embed="rId3"/>
          <a:srcRect t="-8322" b="-8322"/>
          <a:stretch/>
        </p:blipFill>
        <p:spPr/>
      </p:pic>
      <p:sp>
        <p:nvSpPr>
          <p:cNvPr id="5" name="Text Placeholder 4">
            <a:extLst>
              <a:ext uri="{FF2B5EF4-FFF2-40B4-BE49-F238E27FC236}">
                <a16:creationId xmlns:a16="http://schemas.microsoft.com/office/drawing/2014/main" id="{551D4B84-70A8-79FC-9984-F7BA20E541EC}"/>
              </a:ext>
            </a:extLst>
          </p:cNvPr>
          <p:cNvSpPr>
            <a:spLocks noGrp="1"/>
          </p:cNvSpPr>
          <p:nvPr>
            <p:ph type="body" idx="22"/>
          </p:nvPr>
        </p:nvSpPr>
        <p:spPr>
          <a:xfrm>
            <a:off x="682530" y="1298486"/>
            <a:ext cx="3200400" cy="948978"/>
          </a:xfrm>
        </p:spPr>
        <p:txBody>
          <a:bodyPr/>
          <a:lstStyle/>
          <a:p>
            <a:pPr algn="ctr"/>
            <a:r>
              <a:rPr lang="en-US" dirty="0"/>
              <a:t>Maslow</a:t>
            </a:r>
          </a:p>
        </p:txBody>
      </p:sp>
      <p:pic>
        <p:nvPicPr>
          <p:cNvPr id="13" name="Picture Placeholder 12" descr="A red triangle with text on it&#10;&#10;Description automatically generated">
            <a:extLst>
              <a:ext uri="{FF2B5EF4-FFF2-40B4-BE49-F238E27FC236}">
                <a16:creationId xmlns:a16="http://schemas.microsoft.com/office/drawing/2014/main" id="{7309914E-645D-2470-E78E-BEDBB9383025}"/>
              </a:ext>
            </a:extLst>
          </p:cNvPr>
          <p:cNvPicPr>
            <a:picLocks noGrp="1" noChangeAspect="1"/>
          </p:cNvPicPr>
          <p:nvPr>
            <p:ph type="pic" idx="23"/>
          </p:nvPr>
        </p:nvPicPr>
        <p:blipFill rotWithShape="1">
          <a:blip r:embed="rId4"/>
          <a:srcRect t="-21129" b="-21129"/>
          <a:stretch/>
        </p:blipFill>
        <p:spPr/>
      </p:pic>
      <p:sp>
        <p:nvSpPr>
          <p:cNvPr id="7" name="Text Placeholder 6">
            <a:extLst>
              <a:ext uri="{FF2B5EF4-FFF2-40B4-BE49-F238E27FC236}">
                <a16:creationId xmlns:a16="http://schemas.microsoft.com/office/drawing/2014/main" id="{EE93C91C-ABAE-32EE-DD6B-E7EBBAEC0E4D}"/>
              </a:ext>
            </a:extLst>
          </p:cNvPr>
          <p:cNvSpPr>
            <a:spLocks noGrp="1"/>
          </p:cNvSpPr>
          <p:nvPr>
            <p:ph type="body" idx="24"/>
          </p:nvPr>
        </p:nvSpPr>
        <p:spPr>
          <a:xfrm>
            <a:off x="4494275" y="1311741"/>
            <a:ext cx="3200400" cy="948978"/>
          </a:xfrm>
        </p:spPr>
        <p:txBody>
          <a:bodyPr/>
          <a:lstStyle/>
          <a:p>
            <a:pPr algn="ctr"/>
            <a:r>
              <a:rPr lang="en-US" dirty="0"/>
              <a:t>Harvard 4-Drive Theory</a:t>
            </a:r>
          </a:p>
        </p:txBody>
      </p:sp>
      <p:pic>
        <p:nvPicPr>
          <p:cNvPr id="15" name="Picture Placeholder 14" descr="A diagram of a diagram&#10;&#10;Description automatically generated">
            <a:extLst>
              <a:ext uri="{FF2B5EF4-FFF2-40B4-BE49-F238E27FC236}">
                <a16:creationId xmlns:a16="http://schemas.microsoft.com/office/drawing/2014/main" id="{ECC55705-AEBD-5DDD-8596-060D53DAC4F3}"/>
              </a:ext>
            </a:extLst>
          </p:cNvPr>
          <p:cNvPicPr>
            <a:picLocks noGrp="1" noChangeAspect="1"/>
          </p:cNvPicPr>
          <p:nvPr>
            <p:ph type="pic" idx="25"/>
          </p:nvPr>
        </p:nvPicPr>
        <p:blipFill rotWithShape="1">
          <a:blip r:embed="rId5"/>
          <a:srcRect t="-16428" b="-16428"/>
          <a:stretch/>
        </p:blipFill>
        <p:spPr/>
      </p:pic>
      <p:sp>
        <p:nvSpPr>
          <p:cNvPr id="9" name="Text Placeholder 8">
            <a:extLst>
              <a:ext uri="{FF2B5EF4-FFF2-40B4-BE49-F238E27FC236}">
                <a16:creationId xmlns:a16="http://schemas.microsoft.com/office/drawing/2014/main" id="{92DB2010-6EDE-2EC4-EB87-4DE1CED8648B}"/>
              </a:ext>
            </a:extLst>
          </p:cNvPr>
          <p:cNvSpPr>
            <a:spLocks noGrp="1"/>
          </p:cNvSpPr>
          <p:nvPr>
            <p:ph type="body" idx="26"/>
          </p:nvPr>
        </p:nvSpPr>
        <p:spPr>
          <a:xfrm>
            <a:off x="8309072" y="1311741"/>
            <a:ext cx="3200400" cy="948978"/>
          </a:xfrm>
        </p:spPr>
        <p:txBody>
          <a:bodyPr/>
          <a:lstStyle/>
          <a:p>
            <a:pPr algn="ctr"/>
            <a:r>
              <a:rPr lang="en-US" dirty="0"/>
              <a:t>Self-Determination Theory</a:t>
            </a:r>
          </a:p>
        </p:txBody>
      </p:sp>
      <p:sp>
        <p:nvSpPr>
          <p:cNvPr id="16" name="Text Placeholder 8">
            <a:extLst>
              <a:ext uri="{FF2B5EF4-FFF2-40B4-BE49-F238E27FC236}">
                <a16:creationId xmlns:a16="http://schemas.microsoft.com/office/drawing/2014/main" id="{03A57336-B004-9C68-B35A-FDA70F13F559}"/>
              </a:ext>
            </a:extLst>
          </p:cNvPr>
          <p:cNvSpPr txBox="1">
            <a:spLocks/>
          </p:cNvSpPr>
          <p:nvPr/>
        </p:nvSpPr>
        <p:spPr>
          <a:xfrm>
            <a:off x="682530" y="4661618"/>
            <a:ext cx="10826942" cy="94897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0" dirty="0"/>
              <a:t>Autonomy and purpose are key, but we are also fundamentally social and need to belong.</a:t>
            </a:r>
          </a:p>
        </p:txBody>
      </p:sp>
    </p:spTree>
    <p:extLst>
      <p:ext uri="{BB962C8B-B14F-4D97-AF65-F5344CB8AC3E}">
        <p14:creationId xmlns:p14="http://schemas.microsoft.com/office/powerpoint/2010/main" val="1631358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2F58F4-8148-7044-7908-26B92636C505}"/>
              </a:ext>
            </a:extLst>
          </p:cNvPr>
          <p:cNvSpPr>
            <a:spLocks noGrp="1"/>
          </p:cNvSpPr>
          <p:nvPr>
            <p:ph type="body" idx="19"/>
          </p:nvPr>
        </p:nvSpPr>
        <p:spPr/>
        <p:txBody>
          <a:bodyPr>
            <a:normAutofit fontScale="92500"/>
          </a:bodyPr>
          <a:lstStyle/>
          <a:p>
            <a:r>
              <a:rPr lang="en-US" dirty="0"/>
              <a:t>But People Don’t Always Know What They Prefer</a:t>
            </a:r>
          </a:p>
        </p:txBody>
      </p:sp>
      <p:sp>
        <p:nvSpPr>
          <p:cNvPr id="6" name="Text Placeholder 5">
            <a:extLst>
              <a:ext uri="{FF2B5EF4-FFF2-40B4-BE49-F238E27FC236}">
                <a16:creationId xmlns:a16="http://schemas.microsoft.com/office/drawing/2014/main" id="{DE5F807E-EA87-B692-3DB2-19926B8F4CFF}"/>
              </a:ext>
            </a:extLst>
          </p:cNvPr>
          <p:cNvSpPr>
            <a:spLocks noGrp="1"/>
          </p:cNvSpPr>
          <p:nvPr>
            <p:ph type="body" sz="half" idx="23"/>
          </p:nvPr>
        </p:nvSpPr>
        <p:spPr/>
        <p:txBody>
          <a:bodyPr/>
          <a:lstStyle/>
          <a:p>
            <a:r>
              <a:rPr lang="en-US" dirty="0"/>
              <a:t>System 1: Fast</a:t>
            </a:r>
          </a:p>
          <a:p>
            <a:r>
              <a:rPr lang="en-US" dirty="0"/>
              <a:t>System 2: Slow </a:t>
            </a:r>
          </a:p>
        </p:txBody>
      </p:sp>
      <p:pic>
        <p:nvPicPr>
          <p:cNvPr id="8" name="Picture Placeholder 7" descr="A diagram of the human brain&#10;&#10;Description automatically generated">
            <a:extLst>
              <a:ext uri="{FF2B5EF4-FFF2-40B4-BE49-F238E27FC236}">
                <a16:creationId xmlns:a16="http://schemas.microsoft.com/office/drawing/2014/main" id="{78DDAB0D-9F23-3F64-2683-E3348C60826B}"/>
              </a:ext>
            </a:extLst>
          </p:cNvPr>
          <p:cNvPicPr>
            <a:picLocks noGrp="1" noChangeAspect="1"/>
          </p:cNvPicPr>
          <p:nvPr>
            <p:ph type="pic" idx="1"/>
          </p:nvPr>
        </p:nvPicPr>
        <p:blipFill>
          <a:blip r:embed="rId2"/>
          <a:srcRect l="3381" r="3381"/>
          <a:stretch>
            <a:fillRect/>
          </a:stretch>
        </p:blipFill>
        <p:spPr/>
      </p:pic>
    </p:spTree>
    <p:extLst>
      <p:ext uri="{BB962C8B-B14F-4D97-AF65-F5344CB8AC3E}">
        <p14:creationId xmlns:p14="http://schemas.microsoft.com/office/powerpoint/2010/main" val="2059376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41B13-52FD-DDCF-F633-373A164F8F35}"/>
              </a:ext>
            </a:extLst>
          </p:cNvPr>
          <p:cNvSpPr>
            <a:spLocks noGrp="1"/>
          </p:cNvSpPr>
          <p:nvPr>
            <p:ph type="body" idx="19"/>
          </p:nvPr>
        </p:nvSpPr>
        <p:spPr/>
        <p:txBody>
          <a:bodyPr>
            <a:normAutofit lnSpcReduction="10000"/>
          </a:bodyPr>
          <a:lstStyle/>
          <a:p>
            <a:r>
              <a:rPr lang="en-US" dirty="0"/>
              <a:t>Which Is Best for</a:t>
            </a:r>
            <a:br>
              <a:rPr lang="en-US" dirty="0"/>
            </a:br>
            <a:r>
              <a:rPr lang="en-US" dirty="0"/>
              <a:t>Your Company?</a:t>
            </a:r>
          </a:p>
        </p:txBody>
      </p:sp>
      <p:pic>
        <p:nvPicPr>
          <p:cNvPr id="6" name="Picture Placeholder 5" descr="A building with a glass roof&#10;&#10;Description automatically generated with medium confidence">
            <a:extLst>
              <a:ext uri="{FF2B5EF4-FFF2-40B4-BE49-F238E27FC236}">
                <a16:creationId xmlns:a16="http://schemas.microsoft.com/office/drawing/2014/main" id="{7A959435-12B7-5058-06A5-A29C50F2A918}"/>
              </a:ext>
            </a:extLst>
          </p:cNvPr>
          <p:cNvPicPr>
            <a:picLocks noGrp="1" noChangeAspect="1"/>
          </p:cNvPicPr>
          <p:nvPr>
            <p:ph type="pic" idx="1"/>
          </p:nvPr>
        </p:nvPicPr>
        <p:blipFill rotWithShape="1">
          <a:blip r:embed="rId2"/>
          <a:srcRect t="21007" r="33216" b="31007"/>
          <a:stretch/>
        </p:blipFill>
        <p:spPr>
          <a:xfrm>
            <a:off x="5326368" y="621791"/>
            <a:ext cx="6172200" cy="4973713"/>
          </a:xfrm>
        </p:spPr>
      </p:pic>
      <p:sp>
        <p:nvSpPr>
          <p:cNvPr id="4" name="Text Placeholder 3">
            <a:extLst>
              <a:ext uri="{FF2B5EF4-FFF2-40B4-BE49-F238E27FC236}">
                <a16:creationId xmlns:a16="http://schemas.microsoft.com/office/drawing/2014/main" id="{12F163B1-A68B-A76D-56F1-BA9D23AC9626}"/>
              </a:ext>
            </a:extLst>
          </p:cNvPr>
          <p:cNvSpPr>
            <a:spLocks noGrp="1"/>
          </p:cNvSpPr>
          <p:nvPr>
            <p:ph type="body" idx="22"/>
          </p:nvPr>
        </p:nvSpPr>
        <p:spPr/>
        <p:txBody>
          <a:bodyPr>
            <a:normAutofit/>
          </a:bodyPr>
          <a:lstStyle/>
          <a:p>
            <a:pPr marL="285750" indent="-285750">
              <a:buFont typeface="Arial" panose="020B0604020202020204" pitchFamily="34" charset="0"/>
              <a:buChar char="•"/>
            </a:pPr>
            <a:r>
              <a:rPr lang="en-US" dirty="0"/>
              <a:t>Discussion with two of your immediate neighbors for five minutes</a:t>
            </a:r>
          </a:p>
          <a:p>
            <a:pPr marL="285750" indent="-285750">
              <a:buFont typeface="Arial" panose="020B0604020202020204" pitchFamily="34" charset="0"/>
              <a:buChar char="•"/>
            </a:pPr>
            <a:r>
              <a:rPr lang="en-US" dirty="0"/>
              <a:t>Choose an organization</a:t>
            </a:r>
            <a:br>
              <a:rPr lang="en-US" dirty="0"/>
            </a:br>
            <a:r>
              <a:rPr lang="en-US" dirty="0"/>
              <a:t>where one of you worked</a:t>
            </a:r>
          </a:p>
          <a:p>
            <a:pPr marL="285750" indent="-285750">
              <a:buFont typeface="Arial" panose="020B0604020202020204" pitchFamily="34" charset="0"/>
              <a:buChar char="•"/>
            </a:pPr>
            <a:r>
              <a:rPr lang="en-US" dirty="0"/>
              <a:t>Which of the following benefits programs would generate the most value creation per dollar spent at that organization? Why?</a:t>
            </a:r>
          </a:p>
          <a:p>
            <a:pPr marL="515938" lvl="1" indent="-285750"/>
            <a:r>
              <a:rPr lang="en-US" dirty="0"/>
              <a:t>Merchandise</a:t>
            </a:r>
            <a:br>
              <a:rPr lang="en-US" dirty="0"/>
            </a:br>
            <a:r>
              <a:rPr lang="en-US" dirty="0"/>
              <a:t>(TVs, company swag, etc.)</a:t>
            </a:r>
          </a:p>
          <a:p>
            <a:pPr marL="515938" lvl="1" indent="-285750"/>
            <a:r>
              <a:rPr lang="en-US" dirty="0"/>
              <a:t>Experiential rewards</a:t>
            </a:r>
            <a:br>
              <a:rPr lang="en-US" dirty="0"/>
            </a:br>
            <a:r>
              <a:rPr lang="en-US" dirty="0"/>
              <a:t>(e.g., travel, dining out)</a:t>
            </a:r>
          </a:p>
          <a:p>
            <a:pPr marL="515938" lvl="1" indent="-285750"/>
            <a:r>
              <a:rPr lang="en-US" dirty="0"/>
              <a:t>Childcare-related benefits </a:t>
            </a:r>
          </a:p>
          <a:p>
            <a:pPr marL="515938" lvl="1" indent="-285750"/>
            <a:r>
              <a:rPr lang="en-US" dirty="0"/>
              <a:t>Service sabbaticals </a:t>
            </a:r>
          </a:p>
          <a:p>
            <a:pPr marL="515938" lvl="1" indent="-285750"/>
            <a:r>
              <a:rPr lang="en-US" dirty="0"/>
              <a:t>Cash</a:t>
            </a:r>
          </a:p>
        </p:txBody>
      </p:sp>
    </p:spTree>
    <p:extLst>
      <p:ext uri="{BB962C8B-B14F-4D97-AF65-F5344CB8AC3E}">
        <p14:creationId xmlns:p14="http://schemas.microsoft.com/office/powerpoint/2010/main" val="73552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BC7A-E9A5-054B-0D27-B256379B45D3}"/>
              </a:ext>
            </a:extLst>
          </p:cNvPr>
          <p:cNvSpPr>
            <a:spLocks noGrp="1"/>
          </p:cNvSpPr>
          <p:nvPr>
            <p:ph type="ctrTitle"/>
          </p:nvPr>
        </p:nvSpPr>
        <p:spPr/>
        <p:txBody>
          <a:bodyPr/>
          <a:lstStyle/>
          <a:p>
            <a:r>
              <a:rPr lang="en-US" sz="6000" dirty="0"/>
              <a:t>The Importance of Incentives &amp; Rewards @Work</a:t>
            </a:r>
            <a:endParaRPr lang="en-US" dirty="0"/>
          </a:p>
        </p:txBody>
      </p:sp>
      <p:sp>
        <p:nvSpPr>
          <p:cNvPr id="3" name="Subtitle 2">
            <a:extLst>
              <a:ext uri="{FF2B5EF4-FFF2-40B4-BE49-F238E27FC236}">
                <a16:creationId xmlns:a16="http://schemas.microsoft.com/office/drawing/2014/main" id="{880E5EA1-8C7E-FC09-138F-F63F77103D5D}"/>
              </a:ext>
            </a:extLst>
          </p:cNvPr>
          <p:cNvSpPr>
            <a:spLocks noGrp="1"/>
          </p:cNvSpPr>
          <p:nvPr>
            <p:ph type="subTitle" idx="1"/>
          </p:nvPr>
        </p:nvSpPr>
        <p:spPr/>
        <p:txBody>
          <a:bodyPr/>
          <a:lstStyle/>
          <a:p>
            <a:r>
              <a:rPr lang="en-US" sz="2400" dirty="0"/>
              <a:t>For Colleges and Universities</a:t>
            </a:r>
          </a:p>
          <a:p>
            <a:endParaRPr lang="en-US" dirty="0"/>
          </a:p>
        </p:txBody>
      </p:sp>
    </p:spTree>
    <p:extLst>
      <p:ext uri="{BB962C8B-B14F-4D97-AF65-F5344CB8AC3E}">
        <p14:creationId xmlns:p14="http://schemas.microsoft.com/office/powerpoint/2010/main" val="334166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A7-F576-3062-7884-775F56EB6385}"/>
              </a:ext>
            </a:extLst>
          </p:cNvPr>
          <p:cNvSpPr>
            <a:spLocks noGrp="1"/>
          </p:cNvSpPr>
          <p:nvPr>
            <p:ph type="ctrTitle"/>
          </p:nvPr>
        </p:nvSpPr>
        <p:spPr/>
        <p:txBody>
          <a:bodyPr/>
          <a:lstStyle/>
          <a:p>
            <a:r>
              <a:rPr lang="en-US" dirty="0"/>
              <a:t>The Art &amp; Science of</a:t>
            </a:r>
            <a:br>
              <a:rPr lang="en-US" dirty="0"/>
            </a:br>
            <a:r>
              <a:rPr lang="en-US" dirty="0"/>
              <a:t>Incentive Design</a:t>
            </a:r>
          </a:p>
        </p:txBody>
      </p:sp>
    </p:spTree>
    <p:extLst>
      <p:ext uri="{BB962C8B-B14F-4D97-AF65-F5344CB8AC3E}">
        <p14:creationId xmlns:p14="http://schemas.microsoft.com/office/powerpoint/2010/main" val="944453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0C0984-2404-12CA-7339-335FF8C6762B}"/>
              </a:ext>
            </a:extLst>
          </p:cNvPr>
          <p:cNvSpPr>
            <a:spLocks noGrp="1"/>
          </p:cNvSpPr>
          <p:nvPr>
            <p:ph type="body" idx="19"/>
          </p:nvPr>
        </p:nvSpPr>
        <p:spPr/>
        <p:txBody>
          <a:bodyPr/>
          <a:lstStyle/>
          <a:p>
            <a:r>
              <a:rPr lang="en-US" dirty="0"/>
              <a:t>How You Position it Matters: Framing</a:t>
            </a:r>
          </a:p>
        </p:txBody>
      </p:sp>
      <p:pic>
        <p:nvPicPr>
          <p:cNvPr id="5" name="Picture Placeholder 4" descr="A person sitting on a cardboard sign&#10;&#10;Description automatically generated">
            <a:extLst>
              <a:ext uri="{FF2B5EF4-FFF2-40B4-BE49-F238E27FC236}">
                <a16:creationId xmlns:a16="http://schemas.microsoft.com/office/drawing/2014/main" id="{AFCD1EDD-716A-A7C7-FCD6-34B2328948BD}"/>
              </a:ext>
            </a:extLst>
          </p:cNvPr>
          <p:cNvPicPr>
            <a:picLocks noGrp="1" noChangeAspect="1"/>
          </p:cNvPicPr>
          <p:nvPr>
            <p:ph type="pic" idx="1"/>
          </p:nvPr>
        </p:nvPicPr>
        <p:blipFill>
          <a:blip r:embed="rId2"/>
          <a:srcRect l="392" r="392"/>
          <a:stretch>
            <a:fillRect/>
          </a:stretch>
        </p:blipFill>
        <p:spPr/>
      </p:pic>
    </p:spTree>
    <p:extLst>
      <p:ext uri="{BB962C8B-B14F-4D97-AF65-F5344CB8AC3E}">
        <p14:creationId xmlns:p14="http://schemas.microsoft.com/office/powerpoint/2010/main" val="542363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4A8034-0C3A-62EF-BC36-84BA505CCA6A}"/>
              </a:ext>
            </a:extLst>
          </p:cNvPr>
          <p:cNvSpPr>
            <a:spLocks noGrp="1"/>
          </p:cNvSpPr>
          <p:nvPr>
            <p:ph type="body" idx="19"/>
          </p:nvPr>
        </p:nvSpPr>
        <p:spPr/>
        <p:txBody>
          <a:bodyPr>
            <a:normAutofit lnSpcReduction="10000"/>
          </a:bodyPr>
          <a:lstStyle/>
          <a:p>
            <a:r>
              <a:rPr lang="en-US" dirty="0"/>
              <a:t>Rewards for a New World</a:t>
            </a:r>
          </a:p>
        </p:txBody>
      </p:sp>
      <p:sp>
        <p:nvSpPr>
          <p:cNvPr id="3" name="Text Placeholder 2">
            <a:extLst>
              <a:ext uri="{FF2B5EF4-FFF2-40B4-BE49-F238E27FC236}">
                <a16:creationId xmlns:a16="http://schemas.microsoft.com/office/drawing/2014/main" id="{C457E7E4-30B7-0ECB-29D1-8B32C42F2F3C}"/>
              </a:ext>
            </a:extLst>
          </p:cNvPr>
          <p:cNvSpPr>
            <a:spLocks noGrp="1"/>
          </p:cNvSpPr>
          <p:nvPr>
            <p:ph type="body" idx="20"/>
          </p:nvPr>
        </p:nvSpPr>
        <p:spPr/>
        <p:txBody>
          <a:bodyPr>
            <a:normAutofit/>
          </a:bodyPr>
          <a:lstStyle/>
          <a:p>
            <a:r>
              <a:rPr lang="en-US" sz="2000" b="1" i="0" u="none" strike="noStrike" cap="none" dirty="0">
                <a:solidFill>
                  <a:schemeClr val="dk1"/>
                </a:solidFill>
                <a:ea typeface="PT Sans"/>
                <a:sym typeface="PT Sans"/>
              </a:rPr>
              <a:t>THEN</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Tangible Value</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Routine, Repetitive Work</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Highly Fungible Labor</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Satisfied &amp; Motivated </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Extrinsically</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Explicit, Contingent </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Incentives</a:t>
            </a:r>
          </a:p>
        </p:txBody>
      </p:sp>
      <p:sp>
        <p:nvSpPr>
          <p:cNvPr id="5" name="Text Placeholder 4">
            <a:extLst>
              <a:ext uri="{FF2B5EF4-FFF2-40B4-BE49-F238E27FC236}">
                <a16:creationId xmlns:a16="http://schemas.microsoft.com/office/drawing/2014/main" id="{1B66EC2E-25BA-AA61-C7D4-CF2A5E436CD3}"/>
              </a:ext>
            </a:extLst>
          </p:cNvPr>
          <p:cNvSpPr>
            <a:spLocks noGrp="1"/>
          </p:cNvSpPr>
          <p:nvPr>
            <p:ph type="body" idx="21"/>
          </p:nvPr>
        </p:nvSpPr>
        <p:spPr/>
        <p:txBody>
          <a:bodyPr>
            <a:normAutofit/>
          </a:bodyPr>
          <a:lstStyle/>
          <a:p>
            <a:r>
              <a:rPr lang="en-US" sz="2000" b="1" i="0" u="none" strike="noStrike" cap="none" dirty="0">
                <a:solidFill>
                  <a:schemeClr val="dk1"/>
                </a:solidFill>
                <a:ea typeface="PT Sans"/>
                <a:sym typeface="PT Sans"/>
              </a:rPr>
              <a:t>NOW</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Intangible Value</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Non-Routine, Complex Work</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Incredibly Difficult to Recruit &amp; Retain Talent</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Satisfied Extrinsically, Engaged Intrinsically</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Subtle Rewards, Post-Behavior Appreciation</a:t>
            </a:r>
          </a:p>
        </p:txBody>
      </p:sp>
    </p:spTree>
    <p:extLst>
      <p:ext uri="{BB962C8B-B14F-4D97-AF65-F5344CB8AC3E}">
        <p14:creationId xmlns:p14="http://schemas.microsoft.com/office/powerpoint/2010/main" val="3448037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1BFBE4-2631-BE60-AF03-10BCE19FA5B1}"/>
              </a:ext>
            </a:extLst>
          </p:cNvPr>
          <p:cNvSpPr>
            <a:spLocks noGrp="1"/>
          </p:cNvSpPr>
          <p:nvPr>
            <p:ph type="body" idx="19"/>
          </p:nvPr>
        </p:nvSpPr>
        <p:spPr/>
        <p:txBody>
          <a:bodyPr>
            <a:normAutofit/>
          </a:bodyPr>
          <a:lstStyle/>
          <a:p>
            <a:r>
              <a:rPr lang="en-US" dirty="0"/>
              <a:t>An Emerging Model for Motivation</a:t>
            </a:r>
          </a:p>
        </p:txBody>
      </p:sp>
      <p:pic>
        <p:nvPicPr>
          <p:cNvPr id="6" name="Picture Placeholder 5" descr="A white paper with black text&#10;&#10;Description automatically generated">
            <a:extLst>
              <a:ext uri="{FF2B5EF4-FFF2-40B4-BE49-F238E27FC236}">
                <a16:creationId xmlns:a16="http://schemas.microsoft.com/office/drawing/2014/main" id="{11EF1839-3E63-CE53-FE60-3D83E7A8508E}"/>
              </a:ext>
            </a:extLst>
          </p:cNvPr>
          <p:cNvPicPr>
            <a:picLocks noGrp="1" noChangeAspect="1"/>
          </p:cNvPicPr>
          <p:nvPr>
            <p:ph type="pic" idx="1"/>
          </p:nvPr>
        </p:nvPicPr>
        <p:blipFill rotWithShape="1">
          <a:blip r:embed="rId2"/>
          <a:srcRect l="-2117" r="-2088"/>
          <a:stretch/>
        </p:blipFill>
        <p:spPr>
          <a:xfrm>
            <a:off x="685799" y="1643160"/>
            <a:ext cx="10817351" cy="3952340"/>
          </a:xfrm>
        </p:spPr>
      </p:pic>
    </p:spTree>
    <p:extLst>
      <p:ext uri="{BB962C8B-B14F-4D97-AF65-F5344CB8AC3E}">
        <p14:creationId xmlns:p14="http://schemas.microsoft.com/office/powerpoint/2010/main" val="2143685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1E8CA6-DF64-6513-C2CD-646891CA1C7D}"/>
              </a:ext>
            </a:extLst>
          </p:cNvPr>
          <p:cNvSpPr>
            <a:spLocks noGrp="1"/>
          </p:cNvSpPr>
          <p:nvPr>
            <p:ph type="body" idx="19"/>
          </p:nvPr>
        </p:nvSpPr>
        <p:spPr/>
        <p:txBody>
          <a:bodyPr/>
          <a:lstStyle/>
          <a:p>
            <a:r>
              <a:rPr lang="en-US" sz="3600" dirty="0"/>
              <a:t>Cater to Autonomy &amp; Purpose</a:t>
            </a:r>
            <a:endParaRPr lang="en-US" dirty="0"/>
          </a:p>
        </p:txBody>
      </p:sp>
      <p:pic>
        <p:nvPicPr>
          <p:cNvPr id="5" name="Picture Placeholder 4" descr="A person talking on a headset&#10;&#10;Description automatically generated">
            <a:extLst>
              <a:ext uri="{FF2B5EF4-FFF2-40B4-BE49-F238E27FC236}">
                <a16:creationId xmlns:a16="http://schemas.microsoft.com/office/drawing/2014/main" id="{FDD568D9-9692-EC35-8C44-CF4335AA44EF}"/>
              </a:ext>
            </a:extLst>
          </p:cNvPr>
          <p:cNvPicPr>
            <a:picLocks noGrp="1" noChangeAspect="1"/>
          </p:cNvPicPr>
          <p:nvPr>
            <p:ph type="pic" idx="1"/>
          </p:nvPr>
        </p:nvPicPr>
        <p:blipFill>
          <a:blip r:embed="rId2"/>
          <a:srcRect l="4913" r="4913"/>
          <a:stretch>
            <a:fillRect/>
          </a:stretch>
        </p:blipFill>
        <p:spPr/>
      </p:pic>
    </p:spTree>
    <p:extLst>
      <p:ext uri="{BB962C8B-B14F-4D97-AF65-F5344CB8AC3E}">
        <p14:creationId xmlns:p14="http://schemas.microsoft.com/office/powerpoint/2010/main" val="317068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4F23-6EAD-967A-5DEC-8648767C07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52CA4F-56CF-CE09-3A08-70D261479FA0}"/>
              </a:ext>
            </a:extLst>
          </p:cNvPr>
          <p:cNvSpPr>
            <a:spLocks noGrp="1"/>
          </p:cNvSpPr>
          <p:nvPr>
            <p:ph type="body" idx="19"/>
          </p:nvPr>
        </p:nvSpPr>
        <p:spPr/>
        <p:txBody>
          <a:bodyPr>
            <a:normAutofit lnSpcReduction="10000"/>
          </a:bodyPr>
          <a:lstStyle/>
          <a:p>
            <a:r>
              <a:rPr lang="en-US" sz="3600" dirty="0"/>
              <a:t>Don’t Forget the  Meaning: Lego Experiment</a:t>
            </a:r>
            <a:endParaRPr lang="en-US" dirty="0"/>
          </a:p>
        </p:txBody>
      </p:sp>
      <p:sp>
        <p:nvSpPr>
          <p:cNvPr id="3" name="Text Placeholder 2">
            <a:extLst>
              <a:ext uri="{FF2B5EF4-FFF2-40B4-BE49-F238E27FC236}">
                <a16:creationId xmlns:a16="http://schemas.microsoft.com/office/drawing/2014/main" id="{1262A695-42E3-C735-557E-30D1B0387B98}"/>
              </a:ext>
            </a:extLst>
          </p:cNvPr>
          <p:cNvSpPr>
            <a:spLocks noGrp="1"/>
          </p:cNvSpPr>
          <p:nvPr>
            <p:ph type="body" idx="20"/>
          </p:nvPr>
        </p:nvSpPr>
        <p:spPr>
          <a:xfrm>
            <a:off x="685800" y="2492942"/>
            <a:ext cx="5257800" cy="3117653"/>
          </a:xfrm>
        </p:spPr>
        <p:txBody>
          <a:bodyPr>
            <a:normAutofit/>
          </a:bodyPr>
          <a:lstStyle/>
          <a:p>
            <a:pPr algn="ctr"/>
            <a:r>
              <a:rPr lang="en-US" sz="2000" dirty="0"/>
              <a:t>Scenario A</a:t>
            </a:r>
          </a:p>
          <a:p>
            <a:pPr algn="ctr"/>
            <a:r>
              <a:rPr lang="en-US" sz="2000" b="0" dirty="0"/>
              <a:t>“Meaningful” Condition”</a:t>
            </a:r>
          </a:p>
          <a:p>
            <a:pPr marL="342900" indent="-342900">
              <a:buFont typeface="Arial" panose="020B0604020202020204" pitchFamily="34" charset="0"/>
              <a:buChar char="•"/>
            </a:pPr>
            <a:r>
              <a:rPr lang="en-US" sz="2000" b="0" dirty="0"/>
              <a:t>Subjects build “</a:t>
            </a:r>
            <a:r>
              <a:rPr lang="en-US" sz="2000" b="0" dirty="0" err="1"/>
              <a:t>Bionicles</a:t>
            </a:r>
            <a:r>
              <a:rPr lang="en-US" sz="2000" b="0" dirty="0"/>
              <a:t>”</a:t>
            </a:r>
          </a:p>
          <a:p>
            <a:pPr marL="342900" indent="-342900">
              <a:buFont typeface="Arial" panose="020B0604020202020204" pitchFamily="34" charset="0"/>
              <a:buChar char="•"/>
            </a:pPr>
            <a:r>
              <a:rPr lang="en-US" sz="2000" b="0" dirty="0"/>
              <a:t>measured </a:t>
            </a:r>
          </a:p>
          <a:p>
            <a:pPr marL="342900" indent="-342900">
              <a:buFont typeface="Arial" panose="020B0604020202020204" pitchFamily="34" charset="0"/>
              <a:buChar char="•"/>
            </a:pPr>
            <a:r>
              <a:rPr lang="en-US" sz="2000" dirty="0"/>
              <a:t>set aside</a:t>
            </a:r>
          </a:p>
          <a:p>
            <a:pPr marL="342900" indent="-342900">
              <a:buFont typeface="Arial" panose="020B0604020202020204" pitchFamily="34" charset="0"/>
              <a:buChar char="•"/>
            </a:pPr>
            <a:r>
              <a:rPr lang="en-US" sz="2000" b="0" dirty="0"/>
              <a:t>rewarded </a:t>
            </a:r>
          </a:p>
        </p:txBody>
      </p:sp>
      <p:sp>
        <p:nvSpPr>
          <p:cNvPr id="4" name="Text Placeholder 3">
            <a:extLst>
              <a:ext uri="{FF2B5EF4-FFF2-40B4-BE49-F238E27FC236}">
                <a16:creationId xmlns:a16="http://schemas.microsoft.com/office/drawing/2014/main" id="{E636E181-CAA7-17BA-B266-C43261658A79}"/>
              </a:ext>
            </a:extLst>
          </p:cNvPr>
          <p:cNvSpPr>
            <a:spLocks noGrp="1"/>
          </p:cNvSpPr>
          <p:nvPr>
            <p:ph type="body" sz="half" idx="2"/>
          </p:nvPr>
        </p:nvSpPr>
        <p:spPr/>
        <p:txBody>
          <a:bodyPr/>
          <a:lstStyle/>
          <a:p>
            <a:r>
              <a:rPr lang="en-US" dirty="0"/>
              <a:t>Subject’s Objective: Build multiple “</a:t>
            </a:r>
            <a:r>
              <a:rPr lang="en-US" dirty="0" err="1"/>
              <a:t>Bionicles</a:t>
            </a:r>
            <a:r>
              <a:rPr lang="en-US" dirty="0"/>
              <a:t>” </a:t>
            </a:r>
          </a:p>
          <a:p>
            <a:r>
              <a:rPr lang="en-US" dirty="0"/>
              <a:t>Compensation: Declining piece-meal rate ($2.00 initial, $1.89, 1.78, etc.)</a:t>
            </a:r>
          </a:p>
          <a:p>
            <a:r>
              <a:rPr lang="en-US" dirty="0"/>
              <a:t>Key Observation: When does subject quit?</a:t>
            </a:r>
          </a:p>
        </p:txBody>
      </p:sp>
      <p:sp>
        <p:nvSpPr>
          <p:cNvPr id="5" name="Text Placeholder 4">
            <a:extLst>
              <a:ext uri="{FF2B5EF4-FFF2-40B4-BE49-F238E27FC236}">
                <a16:creationId xmlns:a16="http://schemas.microsoft.com/office/drawing/2014/main" id="{713248A4-B433-293F-4DC3-28EB6145BBF6}"/>
              </a:ext>
            </a:extLst>
          </p:cNvPr>
          <p:cNvSpPr>
            <a:spLocks noGrp="1"/>
          </p:cNvSpPr>
          <p:nvPr>
            <p:ph type="body" idx="21"/>
          </p:nvPr>
        </p:nvSpPr>
        <p:spPr>
          <a:xfrm>
            <a:off x="6240768" y="2492942"/>
            <a:ext cx="5257800" cy="3117654"/>
          </a:xfrm>
        </p:spPr>
        <p:txBody>
          <a:bodyPr>
            <a:normAutofit/>
          </a:bodyPr>
          <a:lstStyle/>
          <a:p>
            <a:pPr algn="ctr"/>
            <a:r>
              <a:rPr lang="en-US" sz="2000" dirty="0"/>
              <a:t>Scenario A</a:t>
            </a:r>
          </a:p>
          <a:p>
            <a:pPr algn="ctr"/>
            <a:r>
              <a:rPr lang="en-US" sz="2000" b="0" dirty="0"/>
              <a:t>“</a:t>
            </a:r>
            <a:r>
              <a:rPr lang="en-US" sz="2000" b="0" dirty="0" err="1"/>
              <a:t>Sysiphus</a:t>
            </a:r>
            <a:r>
              <a:rPr lang="en-US" sz="2000" b="0" dirty="0"/>
              <a:t>” Condition”</a:t>
            </a:r>
          </a:p>
          <a:p>
            <a:pPr marL="342900" indent="-342900">
              <a:buFont typeface="Arial" panose="020B0604020202020204" pitchFamily="34" charset="0"/>
              <a:buChar char="•"/>
            </a:pPr>
            <a:r>
              <a:rPr lang="en-US" sz="2000" b="0" dirty="0"/>
              <a:t>Subjects build “</a:t>
            </a:r>
            <a:r>
              <a:rPr lang="en-US" sz="2000" b="0" dirty="0" err="1"/>
              <a:t>Bionicles</a:t>
            </a:r>
            <a:r>
              <a:rPr lang="en-US" sz="2000" b="0" dirty="0"/>
              <a:t>”</a:t>
            </a:r>
          </a:p>
          <a:p>
            <a:pPr marL="342900" indent="-342900">
              <a:buFont typeface="Arial" panose="020B0604020202020204" pitchFamily="34" charset="0"/>
              <a:buChar char="•"/>
            </a:pPr>
            <a:r>
              <a:rPr lang="en-US" sz="2000" b="0" dirty="0"/>
              <a:t>measured </a:t>
            </a:r>
          </a:p>
          <a:p>
            <a:pPr marL="342900" indent="-342900">
              <a:buFont typeface="Arial" panose="020B0604020202020204" pitchFamily="34" charset="0"/>
              <a:buChar char="•"/>
            </a:pPr>
            <a:r>
              <a:rPr lang="en-US" sz="2000" dirty="0"/>
              <a:t>taken apart</a:t>
            </a:r>
          </a:p>
          <a:p>
            <a:pPr marL="342900" indent="-342900">
              <a:buFont typeface="Arial" panose="020B0604020202020204" pitchFamily="34" charset="0"/>
              <a:buChar char="•"/>
            </a:pPr>
            <a:r>
              <a:rPr lang="en-US" sz="2000" b="0" dirty="0"/>
              <a:t>rewarded </a:t>
            </a:r>
          </a:p>
        </p:txBody>
      </p:sp>
    </p:spTree>
    <p:extLst>
      <p:ext uri="{BB962C8B-B14F-4D97-AF65-F5344CB8AC3E}">
        <p14:creationId xmlns:p14="http://schemas.microsoft.com/office/powerpoint/2010/main" val="1175132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392B40-D817-CC85-054F-99E144BA61E9}"/>
              </a:ext>
            </a:extLst>
          </p:cNvPr>
          <p:cNvSpPr>
            <a:spLocks noGrp="1"/>
          </p:cNvSpPr>
          <p:nvPr>
            <p:ph type="body" sz="half" idx="2"/>
          </p:nvPr>
        </p:nvSpPr>
        <p:spPr/>
        <p:txBody>
          <a:bodyPr/>
          <a:lstStyle/>
          <a:p>
            <a:r>
              <a:rPr lang="en-US" dirty="0"/>
              <a:t>Adapted from Sapolsky, Behave: The Biology of Humans at our Best and Worst</a:t>
            </a:r>
          </a:p>
        </p:txBody>
      </p:sp>
      <p:sp>
        <p:nvSpPr>
          <p:cNvPr id="5" name="Text Placeholder 4">
            <a:extLst>
              <a:ext uri="{FF2B5EF4-FFF2-40B4-BE49-F238E27FC236}">
                <a16:creationId xmlns:a16="http://schemas.microsoft.com/office/drawing/2014/main" id="{156BC5E5-E7AE-099E-E3E2-39B5B095B7C6}"/>
              </a:ext>
            </a:extLst>
          </p:cNvPr>
          <p:cNvSpPr>
            <a:spLocks noGrp="1"/>
          </p:cNvSpPr>
          <p:nvPr>
            <p:ph type="body" idx="19"/>
          </p:nvPr>
        </p:nvSpPr>
        <p:spPr/>
        <p:txBody>
          <a:bodyPr>
            <a:normAutofit lnSpcReduction="10000"/>
          </a:bodyPr>
          <a:lstStyle/>
          <a:p>
            <a:r>
              <a:rPr lang="en-US" dirty="0"/>
              <a:t>Leverage Peer Recognition</a:t>
            </a:r>
          </a:p>
        </p:txBody>
      </p:sp>
      <p:cxnSp>
        <p:nvCxnSpPr>
          <p:cNvPr id="6" name="Straight Connector 5">
            <a:extLst>
              <a:ext uri="{FF2B5EF4-FFF2-40B4-BE49-F238E27FC236}">
                <a16:creationId xmlns:a16="http://schemas.microsoft.com/office/drawing/2014/main" id="{A8AFC994-3CA1-F870-670E-2A08313599D5}"/>
              </a:ext>
            </a:extLst>
          </p:cNvPr>
          <p:cNvCxnSpPr>
            <a:cxnSpLocks/>
          </p:cNvCxnSpPr>
          <p:nvPr/>
        </p:nvCxnSpPr>
        <p:spPr>
          <a:xfrm>
            <a:off x="2934646" y="1932525"/>
            <a:ext cx="0" cy="3014833"/>
          </a:xfrm>
          <a:prstGeom prst="line">
            <a:avLst/>
          </a:prstGeom>
          <a:ln w="2857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9AC6DA08-598A-1299-4A44-FAE1926CAFB3}"/>
              </a:ext>
            </a:extLst>
          </p:cNvPr>
          <p:cNvCxnSpPr>
            <a:cxnSpLocks/>
          </p:cNvCxnSpPr>
          <p:nvPr/>
        </p:nvCxnSpPr>
        <p:spPr>
          <a:xfrm flipH="1">
            <a:off x="2934647" y="4928908"/>
            <a:ext cx="6898184" cy="18450"/>
          </a:xfrm>
          <a:prstGeom prst="line">
            <a:avLst/>
          </a:prstGeom>
          <a:ln w="2857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12E258EA-9028-5A65-501D-E617914E6D00}"/>
              </a:ext>
            </a:extLst>
          </p:cNvPr>
          <p:cNvCxnSpPr/>
          <p:nvPr/>
        </p:nvCxnSpPr>
        <p:spPr>
          <a:xfrm>
            <a:off x="2934646" y="3872700"/>
            <a:ext cx="1193346" cy="0"/>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F8F14092-DA6C-DF12-C294-82CAC9010CE9}"/>
              </a:ext>
            </a:extLst>
          </p:cNvPr>
          <p:cNvSpPr/>
          <p:nvPr/>
        </p:nvSpPr>
        <p:spPr>
          <a:xfrm>
            <a:off x="4127992" y="3120285"/>
            <a:ext cx="1346944" cy="1503897"/>
          </a:xfrm>
          <a:prstGeom prst="blockArc">
            <a:avLst>
              <a:gd name="adj1" fmla="val 10800000"/>
              <a:gd name="adj2" fmla="val 20941162"/>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37381726-5B6E-7E1F-5492-E80C26B8275F}"/>
              </a:ext>
            </a:extLst>
          </p:cNvPr>
          <p:cNvCxnSpPr>
            <a:cxnSpLocks/>
          </p:cNvCxnSpPr>
          <p:nvPr/>
        </p:nvCxnSpPr>
        <p:spPr>
          <a:xfrm>
            <a:off x="8573622" y="3638922"/>
            <a:ext cx="1113743" cy="37807"/>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05C60-E47E-D2DF-3467-02EBA1B324CB}"/>
              </a:ext>
            </a:extLst>
          </p:cNvPr>
          <p:cNvCxnSpPr>
            <a:cxnSpLocks/>
          </p:cNvCxnSpPr>
          <p:nvPr/>
        </p:nvCxnSpPr>
        <p:spPr>
          <a:xfrm>
            <a:off x="7034758" y="3576227"/>
            <a:ext cx="947584" cy="31488"/>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0020428-4092-E306-3FF1-372E8D19C531}"/>
              </a:ext>
            </a:extLst>
          </p:cNvPr>
          <p:cNvSpPr txBox="1"/>
          <p:nvPr/>
        </p:nvSpPr>
        <p:spPr>
          <a:xfrm>
            <a:off x="2095790" y="2692897"/>
            <a:ext cx="777251" cy="607433"/>
          </a:xfrm>
          <a:prstGeom prst="rect">
            <a:avLst/>
          </a:prstGeom>
          <a:noFill/>
        </p:spPr>
        <p:txBody>
          <a:bodyPr wrap="none" rtlCol="0">
            <a:spAutoFit/>
          </a:bodyPr>
          <a:lstStyle/>
          <a:p>
            <a:pPr algn="ctr"/>
            <a:r>
              <a:rPr lang="en-US" sz="800" dirty="0"/>
              <a:t>Lots of </a:t>
            </a:r>
          </a:p>
          <a:p>
            <a:pPr algn="ctr"/>
            <a:r>
              <a:rPr lang="en-US" sz="800" dirty="0"/>
              <a:t>Dopamine </a:t>
            </a:r>
          </a:p>
          <a:p>
            <a:pPr algn="ctr"/>
            <a:r>
              <a:rPr lang="en-US" sz="800" dirty="0"/>
              <a:t>Released</a:t>
            </a:r>
          </a:p>
        </p:txBody>
      </p:sp>
      <p:sp>
        <p:nvSpPr>
          <p:cNvPr id="13" name="TextBox 12">
            <a:extLst>
              <a:ext uri="{FF2B5EF4-FFF2-40B4-BE49-F238E27FC236}">
                <a16:creationId xmlns:a16="http://schemas.microsoft.com/office/drawing/2014/main" id="{3CD79A69-0B08-88D5-517D-8DF979575305}"/>
              </a:ext>
            </a:extLst>
          </p:cNvPr>
          <p:cNvSpPr txBox="1"/>
          <p:nvPr/>
        </p:nvSpPr>
        <p:spPr>
          <a:xfrm>
            <a:off x="2070655" y="3719497"/>
            <a:ext cx="950536" cy="445451"/>
          </a:xfrm>
          <a:prstGeom prst="rect">
            <a:avLst/>
          </a:prstGeom>
          <a:noFill/>
        </p:spPr>
        <p:txBody>
          <a:bodyPr wrap="none" rtlCol="0">
            <a:spAutoFit/>
          </a:bodyPr>
          <a:lstStyle/>
          <a:p>
            <a:pPr algn="ctr"/>
            <a:r>
              <a:rPr lang="en-US" sz="800" dirty="0"/>
              <a:t>No Dopamine </a:t>
            </a:r>
          </a:p>
          <a:p>
            <a:pPr algn="ctr"/>
            <a:r>
              <a:rPr lang="en-US" sz="800" dirty="0"/>
              <a:t>Released</a:t>
            </a:r>
          </a:p>
        </p:txBody>
      </p:sp>
      <p:sp>
        <p:nvSpPr>
          <p:cNvPr id="14" name="TextBox 13">
            <a:extLst>
              <a:ext uri="{FF2B5EF4-FFF2-40B4-BE49-F238E27FC236}">
                <a16:creationId xmlns:a16="http://schemas.microsoft.com/office/drawing/2014/main" id="{9261E654-A77D-EEA5-13EC-42ADA12B5696}"/>
              </a:ext>
            </a:extLst>
          </p:cNvPr>
          <p:cNvSpPr txBox="1"/>
          <p:nvPr/>
        </p:nvSpPr>
        <p:spPr>
          <a:xfrm>
            <a:off x="3686676" y="4949120"/>
            <a:ext cx="1003801" cy="338554"/>
          </a:xfrm>
          <a:prstGeom prst="rect">
            <a:avLst/>
          </a:prstGeom>
          <a:noFill/>
        </p:spPr>
        <p:txBody>
          <a:bodyPr wrap="none" rtlCol="0">
            <a:spAutoFit/>
          </a:bodyPr>
          <a:lstStyle/>
          <a:p>
            <a:pPr algn="ctr"/>
            <a:r>
              <a:rPr lang="en-US" sz="800" dirty="0"/>
              <a:t> Peer Recognition / </a:t>
            </a:r>
          </a:p>
          <a:p>
            <a:pPr algn="ctr"/>
            <a:r>
              <a:rPr lang="en-US" sz="800" dirty="0"/>
              <a:t>Appreciation</a:t>
            </a:r>
            <a:endParaRPr lang="en-US" sz="1000" dirty="0"/>
          </a:p>
        </p:txBody>
      </p:sp>
      <p:cxnSp>
        <p:nvCxnSpPr>
          <p:cNvPr id="15" name="Straight Arrow Connector 14">
            <a:extLst>
              <a:ext uri="{FF2B5EF4-FFF2-40B4-BE49-F238E27FC236}">
                <a16:creationId xmlns:a16="http://schemas.microsoft.com/office/drawing/2014/main" id="{CBA3CFE2-C3EE-170D-2B09-F3F0A07D1BE3}"/>
              </a:ext>
            </a:extLst>
          </p:cNvPr>
          <p:cNvCxnSpPr>
            <a:cxnSpLocks/>
          </p:cNvCxnSpPr>
          <p:nvPr/>
        </p:nvCxnSpPr>
        <p:spPr>
          <a:xfrm flipV="1">
            <a:off x="4138626" y="4509422"/>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E0E479-F677-919E-EDF0-0413C05925DE}"/>
              </a:ext>
            </a:extLst>
          </p:cNvPr>
          <p:cNvSpPr txBox="1"/>
          <p:nvPr/>
        </p:nvSpPr>
        <p:spPr>
          <a:xfrm>
            <a:off x="5163844" y="4984258"/>
            <a:ext cx="845104" cy="215444"/>
          </a:xfrm>
          <a:prstGeom prst="rect">
            <a:avLst/>
          </a:prstGeom>
          <a:noFill/>
        </p:spPr>
        <p:txBody>
          <a:bodyPr wrap="none" rtlCol="0">
            <a:spAutoFit/>
          </a:bodyPr>
          <a:lstStyle/>
          <a:p>
            <a:pPr algn="ctr"/>
            <a:r>
              <a:rPr lang="en-US" sz="800" dirty="0"/>
              <a:t>Points Received</a:t>
            </a:r>
          </a:p>
        </p:txBody>
      </p:sp>
      <p:sp>
        <p:nvSpPr>
          <p:cNvPr id="17" name="TextBox 16">
            <a:extLst>
              <a:ext uri="{FF2B5EF4-FFF2-40B4-BE49-F238E27FC236}">
                <a16:creationId xmlns:a16="http://schemas.microsoft.com/office/drawing/2014/main" id="{2B7070AE-16C5-DB93-E46B-F8D7D2452DD5}"/>
              </a:ext>
            </a:extLst>
          </p:cNvPr>
          <p:cNvSpPr txBox="1"/>
          <p:nvPr/>
        </p:nvSpPr>
        <p:spPr>
          <a:xfrm>
            <a:off x="7381466" y="4997922"/>
            <a:ext cx="1201752" cy="338554"/>
          </a:xfrm>
          <a:prstGeom prst="rect">
            <a:avLst/>
          </a:prstGeom>
          <a:noFill/>
        </p:spPr>
        <p:txBody>
          <a:bodyPr wrap="square" rtlCol="0">
            <a:spAutoFit/>
          </a:bodyPr>
          <a:lstStyle/>
          <a:p>
            <a:pPr algn="ctr"/>
            <a:r>
              <a:rPr lang="en-US" sz="800" dirty="0"/>
              <a:t>Redemption / </a:t>
            </a:r>
          </a:p>
          <a:p>
            <a:pPr algn="ctr"/>
            <a:r>
              <a:rPr lang="en-US" sz="800" dirty="0"/>
              <a:t>Reward</a:t>
            </a:r>
          </a:p>
        </p:txBody>
      </p:sp>
      <p:cxnSp>
        <p:nvCxnSpPr>
          <p:cNvPr id="18" name="Straight Arrow Connector 17">
            <a:extLst>
              <a:ext uri="{FF2B5EF4-FFF2-40B4-BE49-F238E27FC236}">
                <a16:creationId xmlns:a16="http://schemas.microsoft.com/office/drawing/2014/main" id="{BC50C040-ADC5-BA37-9D5A-B71889BD8C76}"/>
              </a:ext>
            </a:extLst>
          </p:cNvPr>
          <p:cNvCxnSpPr>
            <a:cxnSpLocks/>
          </p:cNvCxnSpPr>
          <p:nvPr/>
        </p:nvCxnSpPr>
        <p:spPr>
          <a:xfrm flipV="1">
            <a:off x="5586396" y="4509422"/>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336D4F-91C7-51B8-F7EF-801E9FB4D74E}"/>
              </a:ext>
            </a:extLst>
          </p:cNvPr>
          <p:cNvCxnSpPr>
            <a:cxnSpLocks/>
          </p:cNvCxnSpPr>
          <p:nvPr/>
        </p:nvCxnSpPr>
        <p:spPr>
          <a:xfrm flipV="1">
            <a:off x="7968593" y="4509422"/>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245B93A-6AFB-EA22-566F-6EC191314783}"/>
              </a:ext>
            </a:extLst>
          </p:cNvPr>
          <p:cNvSpPr txBox="1"/>
          <p:nvPr/>
        </p:nvSpPr>
        <p:spPr>
          <a:xfrm rot="16200000">
            <a:off x="1238862" y="3283814"/>
            <a:ext cx="1583311" cy="280371"/>
          </a:xfrm>
          <a:prstGeom prst="rect">
            <a:avLst/>
          </a:prstGeom>
          <a:noFill/>
        </p:spPr>
        <p:txBody>
          <a:bodyPr wrap="square" rtlCol="0">
            <a:spAutoFit/>
          </a:bodyPr>
          <a:lstStyle/>
          <a:p>
            <a:pPr algn="ctr"/>
            <a:r>
              <a:rPr lang="en-US" sz="900" b="1" dirty="0"/>
              <a:t>Dopamine Release</a:t>
            </a:r>
          </a:p>
        </p:txBody>
      </p:sp>
      <p:sp>
        <p:nvSpPr>
          <p:cNvPr id="21" name="Arc 20">
            <a:extLst>
              <a:ext uri="{FF2B5EF4-FFF2-40B4-BE49-F238E27FC236}">
                <a16:creationId xmlns:a16="http://schemas.microsoft.com/office/drawing/2014/main" id="{C166DAC5-1FB2-99C9-776E-F6FE31F28D14}"/>
              </a:ext>
            </a:extLst>
          </p:cNvPr>
          <p:cNvSpPr/>
          <p:nvPr/>
        </p:nvSpPr>
        <p:spPr>
          <a:xfrm rot="17074468">
            <a:off x="5498125" y="3138962"/>
            <a:ext cx="1720208" cy="1356086"/>
          </a:xfrm>
          <a:prstGeom prst="arc">
            <a:avLst>
              <a:gd name="adj1" fmla="val 16255250"/>
              <a:gd name="adj2" fmla="val 3356853"/>
            </a:avLst>
          </a:prstGeom>
          <a:ln w="12700">
            <a:solidFill>
              <a:srgbClr val="273B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55DC29F2-C757-5845-A027-0028D99EA192}"/>
              </a:ext>
            </a:extLst>
          </p:cNvPr>
          <p:cNvCxnSpPr>
            <a:cxnSpLocks/>
            <a:endCxn id="21" idx="0"/>
          </p:cNvCxnSpPr>
          <p:nvPr/>
        </p:nvCxnSpPr>
        <p:spPr>
          <a:xfrm flipV="1">
            <a:off x="5467994" y="3635851"/>
            <a:ext cx="236805" cy="95824"/>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F170CB03-9DF3-6FC7-2BD7-C39697714A95}"/>
              </a:ext>
            </a:extLst>
          </p:cNvPr>
          <p:cNvSpPr/>
          <p:nvPr/>
        </p:nvSpPr>
        <p:spPr>
          <a:xfrm>
            <a:off x="7968593" y="3400895"/>
            <a:ext cx="611944" cy="483980"/>
          </a:xfrm>
          <a:prstGeom prst="arc">
            <a:avLst>
              <a:gd name="adj1" fmla="val 11282871"/>
              <a:gd name="adj2" fmla="val 0"/>
            </a:avLst>
          </a:prstGeom>
          <a:ln w="12700">
            <a:solidFill>
              <a:srgbClr val="273B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a:extLst>
              <a:ext uri="{FF2B5EF4-FFF2-40B4-BE49-F238E27FC236}">
                <a16:creationId xmlns:a16="http://schemas.microsoft.com/office/drawing/2014/main" id="{0C892424-FDC1-6E8A-E4EB-FFE693D7ED3C}"/>
              </a:ext>
            </a:extLst>
          </p:cNvPr>
          <p:cNvSpPr txBox="1"/>
          <p:nvPr/>
        </p:nvSpPr>
        <p:spPr>
          <a:xfrm>
            <a:off x="6476077" y="4955503"/>
            <a:ext cx="1201752" cy="215444"/>
          </a:xfrm>
          <a:prstGeom prst="rect">
            <a:avLst/>
          </a:prstGeom>
          <a:noFill/>
        </p:spPr>
        <p:txBody>
          <a:bodyPr wrap="square" rtlCol="0">
            <a:spAutoFit/>
          </a:bodyPr>
          <a:lstStyle/>
          <a:p>
            <a:pPr algn="ctr"/>
            <a:r>
              <a:rPr lang="en-US" sz="800" dirty="0"/>
              <a:t>Work</a:t>
            </a:r>
          </a:p>
        </p:txBody>
      </p:sp>
      <p:cxnSp>
        <p:nvCxnSpPr>
          <p:cNvPr id="25" name="Straight Arrow Connector 24">
            <a:extLst>
              <a:ext uri="{FF2B5EF4-FFF2-40B4-BE49-F238E27FC236}">
                <a16:creationId xmlns:a16="http://schemas.microsoft.com/office/drawing/2014/main" id="{63F5ECCD-917E-DD88-95FB-3010BB1D9DAD}"/>
              </a:ext>
            </a:extLst>
          </p:cNvPr>
          <p:cNvCxnSpPr>
            <a:cxnSpLocks/>
          </p:cNvCxnSpPr>
          <p:nvPr/>
        </p:nvCxnSpPr>
        <p:spPr>
          <a:xfrm flipV="1">
            <a:off x="7078837" y="4490971"/>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D436663B-9C98-CB28-2793-C6DAA79A16AC}"/>
              </a:ext>
            </a:extLst>
          </p:cNvPr>
          <p:cNvSpPr/>
          <p:nvPr/>
        </p:nvSpPr>
        <p:spPr>
          <a:xfrm rot="1259430">
            <a:off x="6367153" y="2796433"/>
            <a:ext cx="627205" cy="568042"/>
          </a:xfrm>
          <a:prstGeom prst="arc">
            <a:avLst>
              <a:gd name="adj1" fmla="val 10893478"/>
              <a:gd name="adj2" fmla="val 825849"/>
            </a:avLst>
          </a:prstGeom>
          <a:ln w="12700">
            <a:solidFill>
              <a:srgbClr val="273B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TextBox 26">
            <a:extLst>
              <a:ext uri="{FF2B5EF4-FFF2-40B4-BE49-F238E27FC236}">
                <a16:creationId xmlns:a16="http://schemas.microsoft.com/office/drawing/2014/main" id="{F7B5E8D2-E93F-9314-E487-D029A8D5DDB9}"/>
              </a:ext>
            </a:extLst>
          </p:cNvPr>
          <p:cNvSpPr txBox="1"/>
          <p:nvPr/>
        </p:nvSpPr>
        <p:spPr>
          <a:xfrm>
            <a:off x="5974149" y="4977007"/>
            <a:ext cx="768159" cy="461665"/>
          </a:xfrm>
          <a:prstGeom prst="rect">
            <a:avLst/>
          </a:prstGeom>
          <a:noFill/>
        </p:spPr>
        <p:txBody>
          <a:bodyPr wrap="none" rtlCol="0">
            <a:spAutoFit/>
          </a:bodyPr>
          <a:lstStyle/>
          <a:p>
            <a:pPr algn="ctr"/>
            <a:r>
              <a:rPr lang="en-US" sz="800" dirty="0"/>
              <a:t> Manager </a:t>
            </a:r>
          </a:p>
          <a:p>
            <a:pPr algn="ctr"/>
            <a:r>
              <a:rPr lang="en-US" sz="800" dirty="0"/>
              <a:t>Recognition / </a:t>
            </a:r>
          </a:p>
          <a:p>
            <a:pPr algn="ctr"/>
            <a:r>
              <a:rPr lang="en-US" sz="800" dirty="0"/>
              <a:t>Appreciation</a:t>
            </a:r>
            <a:endParaRPr lang="en-US" sz="1000" dirty="0"/>
          </a:p>
        </p:txBody>
      </p:sp>
      <p:cxnSp>
        <p:nvCxnSpPr>
          <p:cNvPr id="28" name="Straight Arrow Connector 27">
            <a:extLst>
              <a:ext uri="{FF2B5EF4-FFF2-40B4-BE49-F238E27FC236}">
                <a16:creationId xmlns:a16="http://schemas.microsoft.com/office/drawing/2014/main" id="{7B199342-3C7A-464E-CBC1-25BA167909DF}"/>
              </a:ext>
            </a:extLst>
          </p:cNvPr>
          <p:cNvCxnSpPr>
            <a:cxnSpLocks/>
          </p:cNvCxnSpPr>
          <p:nvPr/>
        </p:nvCxnSpPr>
        <p:spPr>
          <a:xfrm flipV="1">
            <a:off x="6392928" y="4490970"/>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D51B70B-9965-BB62-B18F-43774C3C00CA}"/>
              </a:ext>
            </a:extLst>
          </p:cNvPr>
          <p:cNvSpPr/>
          <p:nvPr/>
        </p:nvSpPr>
        <p:spPr>
          <a:xfrm>
            <a:off x="3892708" y="2411116"/>
            <a:ext cx="3488758" cy="31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B4F0CC21-3A0A-D525-76C7-B19A7DB9A982}"/>
              </a:ext>
            </a:extLst>
          </p:cNvPr>
          <p:cNvSpPr/>
          <p:nvPr/>
        </p:nvSpPr>
        <p:spPr>
          <a:xfrm>
            <a:off x="7396034" y="2521900"/>
            <a:ext cx="1287892" cy="31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69A76AE-FDB1-D3D4-FBEA-E62E3198F5C8}"/>
              </a:ext>
            </a:extLst>
          </p:cNvPr>
          <p:cNvSpPr txBox="1"/>
          <p:nvPr/>
        </p:nvSpPr>
        <p:spPr>
          <a:xfrm>
            <a:off x="4768709" y="1932525"/>
            <a:ext cx="1736757" cy="369332"/>
          </a:xfrm>
          <a:prstGeom prst="rect">
            <a:avLst/>
          </a:prstGeom>
          <a:noFill/>
        </p:spPr>
        <p:txBody>
          <a:bodyPr wrap="none" rtlCol="0">
            <a:spAutoFit/>
          </a:bodyPr>
          <a:lstStyle/>
          <a:p>
            <a:r>
              <a:rPr lang="en-US" b="1" dirty="0">
                <a:solidFill>
                  <a:srgbClr val="FF0000"/>
                </a:solidFill>
              </a:rPr>
              <a:t>Receiving Points</a:t>
            </a:r>
          </a:p>
        </p:txBody>
      </p:sp>
      <p:sp>
        <p:nvSpPr>
          <p:cNvPr id="32" name="TextBox 31">
            <a:extLst>
              <a:ext uri="{FF2B5EF4-FFF2-40B4-BE49-F238E27FC236}">
                <a16:creationId xmlns:a16="http://schemas.microsoft.com/office/drawing/2014/main" id="{EF173D5C-A94D-1FB4-F9FE-62BC0A7AA26D}"/>
              </a:ext>
            </a:extLst>
          </p:cNvPr>
          <p:cNvSpPr txBox="1"/>
          <p:nvPr/>
        </p:nvSpPr>
        <p:spPr>
          <a:xfrm>
            <a:off x="7089047" y="1932525"/>
            <a:ext cx="1901867" cy="369332"/>
          </a:xfrm>
          <a:prstGeom prst="rect">
            <a:avLst/>
          </a:prstGeom>
          <a:noFill/>
        </p:spPr>
        <p:txBody>
          <a:bodyPr wrap="none" rtlCol="0">
            <a:spAutoFit/>
          </a:bodyPr>
          <a:lstStyle/>
          <a:p>
            <a:r>
              <a:rPr lang="en-US" b="1" dirty="0">
                <a:solidFill>
                  <a:srgbClr val="FF0000"/>
                </a:solidFill>
              </a:rPr>
              <a:t>Redeeming Points</a:t>
            </a:r>
          </a:p>
        </p:txBody>
      </p:sp>
    </p:spTree>
    <p:extLst>
      <p:ext uri="{BB962C8B-B14F-4D97-AF65-F5344CB8AC3E}">
        <p14:creationId xmlns:p14="http://schemas.microsoft.com/office/powerpoint/2010/main" val="32633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EA4E4-3189-08FD-4963-B34B0A456F89}"/>
              </a:ext>
            </a:extLst>
          </p:cNvPr>
          <p:cNvSpPr>
            <a:spLocks noGrp="1"/>
          </p:cNvSpPr>
          <p:nvPr>
            <p:ph type="body" idx="19"/>
          </p:nvPr>
        </p:nvSpPr>
        <p:spPr/>
        <p:txBody>
          <a:bodyPr/>
          <a:lstStyle/>
          <a:p>
            <a:r>
              <a:rPr lang="en-US" dirty="0"/>
              <a:t>Experience Matters</a:t>
            </a:r>
          </a:p>
        </p:txBody>
      </p:sp>
      <p:pic>
        <p:nvPicPr>
          <p:cNvPr id="5" name="Picture Placeholder 4" descr="A person and person sitting on a mountain looking at a lake&#10;&#10;Description automatically generated">
            <a:extLst>
              <a:ext uri="{FF2B5EF4-FFF2-40B4-BE49-F238E27FC236}">
                <a16:creationId xmlns:a16="http://schemas.microsoft.com/office/drawing/2014/main" id="{FD4B8BFC-6B4A-D67A-6B84-C1EB29F23E70}"/>
              </a:ext>
            </a:extLst>
          </p:cNvPr>
          <p:cNvPicPr>
            <a:picLocks noGrp="1" noChangeAspect="1"/>
          </p:cNvPicPr>
          <p:nvPr>
            <p:ph type="pic" idx="1"/>
          </p:nvPr>
        </p:nvPicPr>
        <p:blipFill rotWithShape="1">
          <a:blip r:embed="rId2"/>
          <a:srcRect t="53178" b="1342"/>
          <a:stretch/>
        </p:blipFill>
        <p:spPr>
          <a:xfrm>
            <a:off x="2610446" y="1643160"/>
            <a:ext cx="6971108" cy="3952340"/>
          </a:xfrm>
        </p:spPr>
      </p:pic>
    </p:spTree>
    <p:extLst>
      <p:ext uri="{BB962C8B-B14F-4D97-AF65-F5344CB8AC3E}">
        <p14:creationId xmlns:p14="http://schemas.microsoft.com/office/powerpoint/2010/main" val="1161841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37DD07-2130-4D65-5523-195FBFBBCE34}"/>
              </a:ext>
            </a:extLst>
          </p:cNvPr>
          <p:cNvSpPr>
            <a:spLocks noGrp="1"/>
          </p:cNvSpPr>
          <p:nvPr>
            <p:ph type="body" sz="half" idx="2"/>
          </p:nvPr>
        </p:nvSpPr>
        <p:spPr/>
        <p:txBody>
          <a:bodyPr/>
          <a:lstStyle/>
          <a:p>
            <a:r>
              <a:rPr lang="en-US" dirty="0"/>
              <a:t>“Psychologically, it is the experience that lives on and the possession that fades away”</a:t>
            </a:r>
          </a:p>
        </p:txBody>
      </p:sp>
      <p:sp>
        <p:nvSpPr>
          <p:cNvPr id="9" name="Text Placeholder 8">
            <a:extLst>
              <a:ext uri="{FF2B5EF4-FFF2-40B4-BE49-F238E27FC236}">
                <a16:creationId xmlns:a16="http://schemas.microsoft.com/office/drawing/2014/main" id="{2CAE1DA3-9813-0089-BC73-E30498DB5ACC}"/>
              </a:ext>
            </a:extLst>
          </p:cNvPr>
          <p:cNvSpPr>
            <a:spLocks noGrp="1"/>
          </p:cNvSpPr>
          <p:nvPr>
            <p:ph type="body" sz="half" idx="19"/>
          </p:nvPr>
        </p:nvSpPr>
        <p:spPr/>
        <p:txBody>
          <a:bodyPr>
            <a:normAutofit lnSpcReduction="10000"/>
          </a:bodyPr>
          <a:lstStyle/>
          <a:p>
            <a:r>
              <a:rPr lang="en-US" dirty="0"/>
              <a:t>Experience Matters</a:t>
            </a:r>
          </a:p>
        </p:txBody>
      </p:sp>
      <p:sp>
        <p:nvSpPr>
          <p:cNvPr id="15" name="Text Placeholder 9">
            <a:extLst>
              <a:ext uri="{FF2B5EF4-FFF2-40B4-BE49-F238E27FC236}">
                <a16:creationId xmlns:a16="http://schemas.microsoft.com/office/drawing/2014/main" id="{73DEE427-3596-35E4-7EFB-846778AC2336}"/>
              </a:ext>
            </a:extLst>
          </p:cNvPr>
          <p:cNvSpPr>
            <a:spLocks noGrp="1"/>
          </p:cNvSpPr>
          <p:nvPr>
            <p:ph type="body" idx="20"/>
          </p:nvPr>
        </p:nvSpPr>
        <p:spPr>
          <a:xfrm>
            <a:off x="685800" y="2183450"/>
            <a:ext cx="10744200" cy="3412054"/>
          </a:xfrm>
        </p:spPr>
        <p:txBody>
          <a:bodyPr/>
          <a:lstStyle/>
          <a:p>
            <a:pPr marL="285750" indent="-285750">
              <a:buFont typeface="Arial" panose="020B0604020202020204" pitchFamily="34" charset="0"/>
              <a:buChar char="•"/>
            </a:pPr>
            <a:r>
              <a:rPr lang="en-US" dirty="0"/>
              <a:t>We derive greater satisfaction, enjoyment and happiness from buying experiences vs. things</a:t>
            </a:r>
          </a:p>
          <a:p>
            <a:pPr marL="285750" indent="-285750">
              <a:buFont typeface="Arial" panose="020B0604020202020204" pitchFamily="34" charset="0"/>
              <a:buChar char="•"/>
            </a:pPr>
            <a:r>
              <a:rPr lang="en-US" dirty="0"/>
              <a:t>In part, due to “hedonic adaptation” </a:t>
            </a:r>
          </a:p>
          <a:p>
            <a:pPr marL="285750" indent="-285750">
              <a:buFont typeface="Arial" panose="020B0604020202020204" pitchFamily="34" charset="0"/>
              <a:buChar char="•"/>
            </a:pPr>
            <a:r>
              <a:rPr lang="en-US" dirty="0"/>
              <a:t>People tend to adapt quickly to new cars, raises and bonuses (i.e., the thrill wears off fast)</a:t>
            </a:r>
          </a:p>
          <a:p>
            <a:pPr marL="285750" indent="-285750">
              <a:buFont typeface="Arial" panose="020B0604020202020204" pitchFamily="34" charset="0"/>
              <a:buChar char="•"/>
            </a:pPr>
            <a:r>
              <a:rPr lang="en-US" dirty="0"/>
              <a:t>Same is not true for experiences. Indeed, if anything, people tend to upgrade their memories of trips, adventures  and other experiences in retrospect, remembering the best elements and forgetting or downplaying the worst </a:t>
            </a:r>
          </a:p>
        </p:txBody>
      </p:sp>
    </p:spTree>
    <p:extLst>
      <p:ext uri="{BB962C8B-B14F-4D97-AF65-F5344CB8AC3E}">
        <p14:creationId xmlns:p14="http://schemas.microsoft.com/office/powerpoint/2010/main" val="746518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656D9-9A16-6221-B2D5-F9FDDFBA6A2F}"/>
              </a:ext>
            </a:extLst>
          </p:cNvPr>
          <p:cNvSpPr>
            <a:spLocks noGrp="1"/>
          </p:cNvSpPr>
          <p:nvPr>
            <p:ph type="body" idx="19"/>
          </p:nvPr>
        </p:nvSpPr>
        <p:spPr/>
        <p:txBody>
          <a:bodyPr/>
          <a:lstStyle/>
          <a:p>
            <a:r>
              <a:rPr lang="en-US" dirty="0"/>
              <a:t>For Some More than Others, Status Matters</a:t>
            </a:r>
          </a:p>
        </p:txBody>
      </p:sp>
      <p:pic>
        <p:nvPicPr>
          <p:cNvPr id="8" name="Picture Placeholder 7" descr="A stack of money with a green arrow&#10;&#10;Description automatically generated">
            <a:extLst>
              <a:ext uri="{FF2B5EF4-FFF2-40B4-BE49-F238E27FC236}">
                <a16:creationId xmlns:a16="http://schemas.microsoft.com/office/drawing/2014/main" id="{A938DB65-9EBE-3E07-4DCD-4E04ECFEDFC0}"/>
              </a:ext>
            </a:extLst>
          </p:cNvPr>
          <p:cNvPicPr>
            <a:picLocks noGrp="1" noChangeAspect="1"/>
          </p:cNvPicPr>
          <p:nvPr>
            <p:ph type="pic" idx="1"/>
          </p:nvPr>
        </p:nvPicPr>
        <p:blipFill rotWithShape="1">
          <a:blip r:embed="rId2"/>
          <a:srcRect l="-20541" r="-20541"/>
          <a:stretch/>
        </p:blipFill>
        <p:spPr/>
      </p:pic>
      <p:sp>
        <p:nvSpPr>
          <p:cNvPr id="4" name="Text Placeholder 3">
            <a:extLst>
              <a:ext uri="{FF2B5EF4-FFF2-40B4-BE49-F238E27FC236}">
                <a16:creationId xmlns:a16="http://schemas.microsoft.com/office/drawing/2014/main" id="{F52D8ABC-835F-A5A9-F70D-4DF103AFB64A}"/>
              </a:ext>
            </a:extLst>
          </p:cNvPr>
          <p:cNvSpPr>
            <a:spLocks noGrp="1"/>
          </p:cNvSpPr>
          <p:nvPr>
            <p:ph type="body" idx="22"/>
          </p:nvPr>
        </p:nvSpPr>
        <p:spPr>
          <a:xfrm>
            <a:off x="682530" y="4661618"/>
            <a:ext cx="10817352" cy="948978"/>
          </a:xfrm>
        </p:spPr>
        <p:txBody>
          <a:bodyPr/>
          <a:lstStyle/>
          <a:p>
            <a:r>
              <a:rPr lang="en-US" dirty="0"/>
              <a:t>Tip: As opposed to cash rewards, non-cash rewards have “trophy value.”  It is socially acceptable to talk about  a trip , a luxury good, even show off a gold star on a business card, but less acceptable to talk about a monetary reward.</a:t>
            </a:r>
          </a:p>
        </p:txBody>
      </p:sp>
      <p:pic>
        <p:nvPicPr>
          <p:cNvPr id="10" name="Picture Placeholder 9" descr="A close-up of a plaque&#10;&#10;Description automatically generated">
            <a:extLst>
              <a:ext uri="{FF2B5EF4-FFF2-40B4-BE49-F238E27FC236}">
                <a16:creationId xmlns:a16="http://schemas.microsoft.com/office/drawing/2014/main" id="{1AD85CD8-D69F-08A4-682A-ABEA2CDE29FD}"/>
              </a:ext>
            </a:extLst>
          </p:cNvPr>
          <p:cNvPicPr>
            <a:picLocks noGrp="1" noChangeAspect="1"/>
          </p:cNvPicPr>
          <p:nvPr>
            <p:ph type="pic" idx="25"/>
          </p:nvPr>
        </p:nvPicPr>
        <p:blipFill rotWithShape="1">
          <a:blip r:embed="rId3"/>
          <a:srcRect l="-42742" r="-42742"/>
          <a:stretch/>
        </p:blipFill>
        <p:spPr/>
      </p:pic>
    </p:spTree>
    <p:extLst>
      <p:ext uri="{BB962C8B-B14F-4D97-AF65-F5344CB8AC3E}">
        <p14:creationId xmlns:p14="http://schemas.microsoft.com/office/powerpoint/2010/main" val="98312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8B6262-8C9E-DB58-D45E-4D3A02A513C6}"/>
              </a:ext>
            </a:extLst>
          </p:cNvPr>
          <p:cNvSpPr>
            <a:spLocks noGrp="1"/>
          </p:cNvSpPr>
          <p:nvPr>
            <p:ph type="body" idx="19"/>
          </p:nvPr>
        </p:nvSpPr>
        <p:spPr/>
        <p:txBody>
          <a:bodyPr>
            <a:normAutofit/>
          </a:bodyPr>
          <a:lstStyle/>
          <a:p>
            <a:r>
              <a:rPr lang="en-US" sz="3600" dirty="0"/>
              <a:t>Guest Lecturer</a:t>
            </a:r>
          </a:p>
          <a:p>
            <a:endParaRPr lang="en-US" dirty="0"/>
          </a:p>
        </p:txBody>
      </p:sp>
      <p:sp>
        <p:nvSpPr>
          <p:cNvPr id="6" name="Text Placeholder 5">
            <a:extLst>
              <a:ext uri="{FF2B5EF4-FFF2-40B4-BE49-F238E27FC236}">
                <a16:creationId xmlns:a16="http://schemas.microsoft.com/office/drawing/2014/main" id="{D1CD43F3-4A34-E5B0-B312-23DA24A2DFAE}"/>
              </a:ext>
            </a:extLst>
          </p:cNvPr>
          <p:cNvSpPr>
            <a:spLocks noGrp="1"/>
          </p:cNvSpPr>
          <p:nvPr>
            <p:ph type="body" sz="half" idx="23"/>
          </p:nvPr>
        </p:nvSpPr>
        <p:spPr/>
        <p:txBody>
          <a:bodyPr/>
          <a:lstStyle/>
          <a:p>
            <a:r>
              <a:rPr lang="en-US" sz="1600" dirty="0"/>
              <a:t>Short Bio of Guest Lecturer</a:t>
            </a:r>
          </a:p>
          <a:p>
            <a:endParaRPr lang="en-US" dirty="0"/>
          </a:p>
        </p:txBody>
      </p:sp>
      <p:sp>
        <p:nvSpPr>
          <p:cNvPr id="4" name="Picture Placeholder 3">
            <a:extLst>
              <a:ext uri="{FF2B5EF4-FFF2-40B4-BE49-F238E27FC236}">
                <a16:creationId xmlns:a16="http://schemas.microsoft.com/office/drawing/2014/main" id="{B2A0B780-7E8C-5DFD-391F-B535552AC9BA}"/>
              </a:ext>
            </a:extLst>
          </p:cNvPr>
          <p:cNvSpPr>
            <a:spLocks noGrp="1"/>
          </p:cNvSpPr>
          <p:nvPr>
            <p:ph type="pic" idx="1"/>
          </p:nvPr>
        </p:nvSpPr>
        <p:spPr/>
        <p:txBody>
          <a:bodyPr/>
          <a:lstStyle/>
          <a:p>
            <a:endParaRPr lang="en-US" dirty="0"/>
          </a:p>
        </p:txBody>
      </p:sp>
    </p:spTree>
    <p:extLst>
      <p:ext uri="{BB962C8B-B14F-4D97-AF65-F5344CB8AC3E}">
        <p14:creationId xmlns:p14="http://schemas.microsoft.com/office/powerpoint/2010/main" val="2301629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891B5-466B-705D-3289-863BC9BFA747}"/>
              </a:ext>
            </a:extLst>
          </p:cNvPr>
          <p:cNvSpPr>
            <a:spLocks noGrp="1"/>
          </p:cNvSpPr>
          <p:nvPr>
            <p:ph type="body" idx="19"/>
          </p:nvPr>
        </p:nvSpPr>
        <p:spPr/>
        <p:txBody>
          <a:bodyPr>
            <a:normAutofit/>
          </a:bodyPr>
          <a:lstStyle/>
          <a:p>
            <a:r>
              <a:rPr lang="en-US" dirty="0"/>
              <a:t>Reward Type Can Drive Performance</a:t>
            </a:r>
          </a:p>
        </p:txBody>
      </p:sp>
      <p:pic>
        <p:nvPicPr>
          <p:cNvPr id="10" name="Picture 9" descr="A close-up of a cell phone&#10;&#10;Description automatically generated">
            <a:extLst>
              <a:ext uri="{FF2B5EF4-FFF2-40B4-BE49-F238E27FC236}">
                <a16:creationId xmlns:a16="http://schemas.microsoft.com/office/drawing/2014/main" id="{EC81F2D5-C23E-909E-1564-95BFEE410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903" y="2130024"/>
            <a:ext cx="1706880" cy="2560320"/>
          </a:xfrm>
          <a:prstGeom prst="rect">
            <a:avLst/>
          </a:prstGeom>
        </p:spPr>
      </p:pic>
      <p:pic>
        <p:nvPicPr>
          <p:cNvPr id="11" name="Picture 10" descr="A gift box with a roll of money&#10;&#10;Description automatically generated">
            <a:extLst>
              <a:ext uri="{FF2B5EF4-FFF2-40B4-BE49-F238E27FC236}">
                <a16:creationId xmlns:a16="http://schemas.microsoft.com/office/drawing/2014/main" id="{C5269FAC-334B-6AE0-3FEB-E9325962ED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7158" y="2222079"/>
            <a:ext cx="3118104" cy="2376210"/>
          </a:xfrm>
          <a:prstGeom prst="rect">
            <a:avLst/>
          </a:prstGeom>
        </p:spPr>
      </p:pic>
      <p:pic>
        <p:nvPicPr>
          <p:cNvPr id="12" name="Picture 11" descr="A red circle with a cross&#10;&#10;Description automatically generated">
            <a:extLst>
              <a:ext uri="{FF2B5EF4-FFF2-40B4-BE49-F238E27FC236}">
                <a16:creationId xmlns:a16="http://schemas.microsoft.com/office/drawing/2014/main" id="{948BB345-8A3C-3656-8921-DDE9568B3764}"/>
              </a:ext>
            </a:extLst>
          </p:cNvPr>
          <p:cNvPicPr>
            <a:picLocks noChangeAspect="1"/>
          </p:cNvPicPr>
          <p:nvPr/>
        </p:nvPicPr>
        <p:blipFill>
          <a:blip r:embed="rId4"/>
          <a:stretch>
            <a:fillRect/>
          </a:stretch>
        </p:blipFill>
        <p:spPr>
          <a:xfrm>
            <a:off x="5319159" y="2144632"/>
            <a:ext cx="2560320" cy="2560320"/>
          </a:xfrm>
          <a:prstGeom prst="rect">
            <a:avLst/>
          </a:prstGeom>
        </p:spPr>
      </p:pic>
      <p:pic>
        <p:nvPicPr>
          <p:cNvPr id="13" name="Picture 12" descr="A pizza on a plate&#10;&#10;Description automatically generated">
            <a:extLst>
              <a:ext uri="{FF2B5EF4-FFF2-40B4-BE49-F238E27FC236}">
                <a16:creationId xmlns:a16="http://schemas.microsoft.com/office/drawing/2014/main" id="{DFF548C8-EA20-604A-5B00-2F9302AB2D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1993" y="2259711"/>
            <a:ext cx="3118104" cy="2338578"/>
          </a:xfrm>
          <a:prstGeom prst="rect">
            <a:avLst/>
          </a:prstGeom>
        </p:spPr>
      </p:pic>
    </p:spTree>
    <p:extLst>
      <p:ext uri="{BB962C8B-B14F-4D97-AF65-F5344CB8AC3E}">
        <p14:creationId xmlns:p14="http://schemas.microsoft.com/office/powerpoint/2010/main" val="2583352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F0BCF8-0DCC-1347-9F87-E933F66B0E70}"/>
              </a:ext>
            </a:extLst>
          </p:cNvPr>
          <p:cNvSpPr>
            <a:spLocks noGrp="1"/>
          </p:cNvSpPr>
          <p:nvPr>
            <p:ph type="body" idx="19"/>
          </p:nvPr>
        </p:nvSpPr>
        <p:spPr/>
        <p:txBody>
          <a:bodyPr/>
          <a:lstStyle/>
          <a:p>
            <a:r>
              <a:rPr lang="en-US" sz="3600" dirty="0"/>
              <a:t>Reward Type Can Drive On-Going Performance</a:t>
            </a:r>
            <a:endParaRPr lang="en-US" dirty="0"/>
          </a:p>
        </p:txBody>
      </p:sp>
      <p:pic>
        <p:nvPicPr>
          <p:cNvPr id="9" name="Picture Placeholder 8" descr="A white gift card with red ribbon and a bow&#10;&#10;Description automatically generated">
            <a:extLst>
              <a:ext uri="{FF2B5EF4-FFF2-40B4-BE49-F238E27FC236}">
                <a16:creationId xmlns:a16="http://schemas.microsoft.com/office/drawing/2014/main" id="{56D85CF8-4096-4D2D-3551-7CDA19A9372F}"/>
              </a:ext>
            </a:extLst>
          </p:cNvPr>
          <p:cNvPicPr>
            <a:picLocks noGrp="1" noChangeAspect="1"/>
          </p:cNvPicPr>
          <p:nvPr>
            <p:ph type="pic" idx="1"/>
          </p:nvPr>
        </p:nvPicPr>
        <p:blipFill rotWithShape="1">
          <a:blip r:embed="rId2"/>
          <a:srcRect l="-8044" r="-8044"/>
          <a:stretch/>
        </p:blipFill>
        <p:spPr/>
      </p:pic>
    </p:spTree>
    <p:extLst>
      <p:ext uri="{BB962C8B-B14F-4D97-AF65-F5344CB8AC3E}">
        <p14:creationId xmlns:p14="http://schemas.microsoft.com/office/powerpoint/2010/main" val="259726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DB2AF-2F33-7BBE-9F85-866F12A019FC}"/>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85058C7-2CF7-F971-0895-3307A8A9FF05}"/>
              </a:ext>
            </a:extLst>
          </p:cNvPr>
          <p:cNvSpPr>
            <a:spLocks noGrp="1"/>
          </p:cNvSpPr>
          <p:nvPr>
            <p:ph type="subTitle" idx="1"/>
          </p:nvPr>
        </p:nvSpPr>
        <p:spPr/>
        <p:txBody>
          <a:bodyPr/>
          <a:lstStyle/>
          <a:p>
            <a:r>
              <a:rPr lang="en-US" b="1" dirty="0"/>
              <a:t>Researchers incentivized college students to go to the gym with tangible rewards​</a:t>
            </a:r>
          </a:p>
          <a:p>
            <a:r>
              <a:rPr lang="en-US" b="1" dirty="0"/>
              <a:t>Increased gym attendance during intervention (relative to control)​</a:t>
            </a:r>
          </a:p>
          <a:p>
            <a:r>
              <a:rPr lang="en-US" b="1" dirty="0"/>
              <a:t>But after the intervention and incentives ended, gym attendance was still greater!​</a:t>
            </a:r>
          </a:p>
          <a:p>
            <a:r>
              <a:rPr lang="en-US" b="1" dirty="0"/>
              <a:t>Incentives can build habits!​</a:t>
            </a:r>
          </a:p>
        </p:txBody>
      </p:sp>
      <p:sp>
        <p:nvSpPr>
          <p:cNvPr id="3" name="Text Placeholder 2">
            <a:extLst>
              <a:ext uri="{FF2B5EF4-FFF2-40B4-BE49-F238E27FC236}">
                <a16:creationId xmlns:a16="http://schemas.microsoft.com/office/drawing/2014/main" id="{E7EAE0A2-E469-1E20-F15B-739561446F52}"/>
              </a:ext>
            </a:extLst>
          </p:cNvPr>
          <p:cNvSpPr>
            <a:spLocks noGrp="1"/>
          </p:cNvSpPr>
          <p:nvPr>
            <p:ph type="body" idx="19"/>
          </p:nvPr>
        </p:nvSpPr>
        <p:spPr/>
        <p:txBody>
          <a:bodyPr>
            <a:normAutofit lnSpcReduction="10000"/>
          </a:bodyPr>
          <a:lstStyle/>
          <a:p>
            <a:r>
              <a:rPr lang="en-US" dirty="0"/>
              <a:t>Gneezy and </a:t>
            </a:r>
            <a:r>
              <a:rPr lang="en-US" dirty="0" err="1"/>
              <a:t>Rustichini</a:t>
            </a:r>
            <a:r>
              <a:rPr lang="en-US" dirty="0"/>
              <a:t> (2000) – Crowding Out</a:t>
            </a:r>
          </a:p>
        </p:txBody>
      </p:sp>
    </p:spTree>
    <p:extLst>
      <p:ext uri="{BB962C8B-B14F-4D97-AF65-F5344CB8AC3E}">
        <p14:creationId xmlns:p14="http://schemas.microsoft.com/office/powerpoint/2010/main" val="2922056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0A4904-3DC1-D708-AD82-01EFFE886F22}"/>
              </a:ext>
            </a:extLst>
          </p:cNvPr>
          <p:cNvSpPr>
            <a:spLocks noGrp="1"/>
          </p:cNvSpPr>
          <p:nvPr>
            <p:ph type="ctrTitle"/>
          </p:nvPr>
        </p:nvSpPr>
        <p:spPr/>
        <p:txBody>
          <a:bodyPr/>
          <a:lstStyle/>
          <a:p>
            <a:r>
              <a:rPr lang="en-US" dirty="0"/>
              <a:t>Beware of</a:t>
            </a:r>
            <a:br>
              <a:rPr lang="en-US" dirty="0"/>
            </a:br>
            <a:r>
              <a:rPr lang="en-US" dirty="0"/>
              <a:t>Unintended Consequences</a:t>
            </a:r>
          </a:p>
        </p:txBody>
      </p:sp>
    </p:spTree>
    <p:extLst>
      <p:ext uri="{BB962C8B-B14F-4D97-AF65-F5344CB8AC3E}">
        <p14:creationId xmlns:p14="http://schemas.microsoft.com/office/powerpoint/2010/main" val="401409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0C360-7209-0AE2-86EC-E57E9E997451}"/>
              </a:ext>
            </a:extLst>
          </p:cNvPr>
          <p:cNvSpPr>
            <a:spLocks noGrp="1"/>
          </p:cNvSpPr>
          <p:nvPr>
            <p:ph type="body" idx="19"/>
          </p:nvPr>
        </p:nvSpPr>
        <p:spPr/>
        <p:txBody>
          <a:bodyPr/>
          <a:lstStyle/>
          <a:p>
            <a:r>
              <a:rPr lang="en-US" sz="3600" dirty="0"/>
              <a:t>Think it Through</a:t>
            </a:r>
            <a:endParaRPr lang="en-US" dirty="0"/>
          </a:p>
        </p:txBody>
      </p:sp>
      <p:pic>
        <p:nvPicPr>
          <p:cNvPr id="5" name="Picture Placeholder 4" descr="A person holding a cobra&#10;&#10;Description automatically generated">
            <a:extLst>
              <a:ext uri="{FF2B5EF4-FFF2-40B4-BE49-F238E27FC236}">
                <a16:creationId xmlns:a16="http://schemas.microsoft.com/office/drawing/2014/main" id="{74690957-E640-8299-CFDE-31621F8D0E09}"/>
              </a:ext>
            </a:extLst>
          </p:cNvPr>
          <p:cNvPicPr>
            <a:picLocks noGrp="1" noChangeAspect="1"/>
          </p:cNvPicPr>
          <p:nvPr>
            <p:ph type="pic" idx="1"/>
          </p:nvPr>
        </p:nvPicPr>
        <p:blipFill>
          <a:blip r:embed="rId2"/>
          <a:srcRect l="4903" r="4903"/>
          <a:stretch>
            <a:fillRect/>
          </a:stretch>
        </p:blipFill>
        <p:spPr/>
      </p:pic>
    </p:spTree>
    <p:extLst>
      <p:ext uri="{BB962C8B-B14F-4D97-AF65-F5344CB8AC3E}">
        <p14:creationId xmlns:p14="http://schemas.microsoft.com/office/powerpoint/2010/main" val="4043790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6049859-8D3B-B3F6-73A0-7BC46C2FA70A}"/>
              </a:ext>
            </a:extLst>
          </p:cNvPr>
          <p:cNvSpPr>
            <a:spLocks noGrp="1"/>
          </p:cNvSpPr>
          <p:nvPr>
            <p:ph type="subTitle" idx="1"/>
          </p:nvPr>
        </p:nvSpPr>
        <p:spPr/>
        <p:txBody>
          <a:bodyPr/>
          <a:lstStyle/>
          <a:p>
            <a:r>
              <a:rPr lang="en-US" b="1" dirty="0"/>
              <a:t>At a frozen food manufacturer of 580 salespeople, people said that they place a higher value on cash than on merchandise</a:t>
            </a:r>
          </a:p>
          <a:p>
            <a:r>
              <a:rPr lang="en-US" b="1" dirty="0"/>
              <a:t>The firm went from a “mixed” plan (employees earn cash but also points for merchandise like electronics) to a “pure cash” plan</a:t>
            </a:r>
          </a:p>
          <a:p>
            <a:r>
              <a:rPr lang="en-US" b="1" dirty="0"/>
              <a:t>Sales decreased 4.4% (million in losses)</a:t>
            </a:r>
          </a:p>
          <a:p>
            <a:r>
              <a:rPr lang="en-US" b="1" dirty="0"/>
              <a:t>Decrease was smaller for individuals who thought more abstractly about uses of cash, suggesting that the merchandise incentives were motivating because of mental accounting</a:t>
            </a:r>
          </a:p>
        </p:txBody>
      </p:sp>
      <p:sp>
        <p:nvSpPr>
          <p:cNvPr id="3" name="Text Placeholder 2">
            <a:extLst>
              <a:ext uri="{FF2B5EF4-FFF2-40B4-BE49-F238E27FC236}">
                <a16:creationId xmlns:a16="http://schemas.microsoft.com/office/drawing/2014/main" id="{5921F9D5-D03B-A01A-0F4B-1048FEE94FDD}"/>
              </a:ext>
            </a:extLst>
          </p:cNvPr>
          <p:cNvSpPr>
            <a:spLocks noGrp="1"/>
          </p:cNvSpPr>
          <p:nvPr>
            <p:ph type="body" idx="19"/>
          </p:nvPr>
        </p:nvSpPr>
        <p:spPr/>
        <p:txBody>
          <a:bodyPr>
            <a:normAutofit lnSpcReduction="10000"/>
          </a:bodyPr>
          <a:lstStyle/>
          <a:p>
            <a:r>
              <a:rPr lang="en-US" dirty="0"/>
              <a:t>Viswanathan et al. (2018)</a:t>
            </a:r>
          </a:p>
        </p:txBody>
      </p:sp>
    </p:spTree>
    <p:extLst>
      <p:ext uri="{BB962C8B-B14F-4D97-AF65-F5344CB8AC3E}">
        <p14:creationId xmlns:p14="http://schemas.microsoft.com/office/powerpoint/2010/main" val="375639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3EE9A9-0D02-4C04-9EBD-6BA27B7C97E2}"/>
              </a:ext>
            </a:extLst>
          </p:cNvPr>
          <p:cNvSpPr>
            <a:spLocks noGrp="1"/>
          </p:cNvSpPr>
          <p:nvPr>
            <p:ph type="body" idx="19"/>
          </p:nvPr>
        </p:nvSpPr>
        <p:spPr/>
        <p:txBody>
          <a:bodyPr>
            <a:normAutofit lnSpcReduction="10000"/>
          </a:bodyPr>
          <a:lstStyle/>
          <a:p>
            <a:pPr algn="ctr"/>
            <a:r>
              <a:rPr lang="en-US" dirty="0"/>
              <a:t>Avoid “Gaming”</a:t>
            </a:r>
          </a:p>
        </p:txBody>
      </p:sp>
      <p:graphicFrame>
        <p:nvGraphicFramePr>
          <p:cNvPr id="4" name="TextBox 4">
            <a:extLst>
              <a:ext uri="{FF2B5EF4-FFF2-40B4-BE49-F238E27FC236}">
                <a16:creationId xmlns:a16="http://schemas.microsoft.com/office/drawing/2014/main" id="{5B56F00B-F7BD-BC60-7109-656EF363A017}"/>
              </a:ext>
            </a:extLst>
          </p:cNvPr>
          <p:cNvGraphicFramePr/>
          <p:nvPr>
            <p:extLst>
              <p:ext uri="{D42A27DB-BD31-4B8C-83A1-F6EECF244321}">
                <p14:modId xmlns:p14="http://schemas.microsoft.com/office/powerpoint/2010/main" val="2322972575"/>
              </p:ext>
            </p:extLst>
          </p:nvPr>
        </p:nvGraphicFramePr>
        <p:xfrm>
          <a:off x="686562" y="2061311"/>
          <a:ext cx="11314028" cy="5262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497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35A2-AA74-E869-1B7F-2D2347A7D894}"/>
              </a:ext>
            </a:extLst>
          </p:cNvPr>
          <p:cNvSpPr>
            <a:spLocks noGrp="1"/>
          </p:cNvSpPr>
          <p:nvPr>
            <p:ph type="ctrTitle"/>
          </p:nvPr>
        </p:nvSpPr>
        <p:spPr/>
        <p:txBody>
          <a:bodyPr/>
          <a:lstStyle/>
          <a:p>
            <a:r>
              <a:rPr lang="en-US" dirty="0"/>
              <a:t>Careers in the Field</a:t>
            </a:r>
          </a:p>
        </p:txBody>
      </p:sp>
    </p:spTree>
    <p:extLst>
      <p:ext uri="{BB962C8B-B14F-4D97-AF65-F5344CB8AC3E}">
        <p14:creationId xmlns:p14="http://schemas.microsoft.com/office/powerpoint/2010/main" val="1164011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47269-7746-8D44-E15A-413F3C297129}"/>
              </a:ext>
            </a:extLst>
          </p:cNvPr>
          <p:cNvSpPr>
            <a:spLocks noGrp="1"/>
          </p:cNvSpPr>
          <p:nvPr>
            <p:ph type="body" idx="19"/>
          </p:nvPr>
        </p:nvSpPr>
        <p:spPr/>
        <p:txBody>
          <a:bodyPr>
            <a:normAutofit/>
          </a:bodyPr>
          <a:lstStyle/>
          <a:p>
            <a:r>
              <a:rPr lang="en-US" dirty="0"/>
              <a:t>Incentive Design</a:t>
            </a:r>
          </a:p>
        </p:txBody>
      </p:sp>
      <p:pic>
        <p:nvPicPr>
          <p:cNvPr id="5" name="Picture Placeholder 4" descr="A wireframe of a funnel&#10;&#10;Description automatically generated">
            <a:extLst>
              <a:ext uri="{FF2B5EF4-FFF2-40B4-BE49-F238E27FC236}">
                <a16:creationId xmlns:a16="http://schemas.microsoft.com/office/drawing/2014/main" id="{C483745A-16FD-DB2D-E839-8E07427E28F1}"/>
              </a:ext>
            </a:extLst>
          </p:cNvPr>
          <p:cNvPicPr>
            <a:picLocks noGrp="1" noChangeAspect="1"/>
          </p:cNvPicPr>
          <p:nvPr>
            <p:ph type="pic" idx="1"/>
          </p:nvPr>
        </p:nvPicPr>
        <p:blipFill rotWithShape="1">
          <a:blip r:embed="rId2"/>
          <a:srcRect l="22972" t="-2513" r="-6178" b="18648"/>
          <a:stretch/>
        </p:blipFill>
        <p:spPr>
          <a:xfrm>
            <a:off x="2610446" y="1643160"/>
            <a:ext cx="6971108" cy="3952340"/>
          </a:xfrm>
        </p:spPr>
      </p:pic>
    </p:spTree>
    <p:extLst>
      <p:ext uri="{BB962C8B-B14F-4D97-AF65-F5344CB8AC3E}">
        <p14:creationId xmlns:p14="http://schemas.microsoft.com/office/powerpoint/2010/main" val="3847850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2678D-8CB9-9E40-DB25-3F7D3A33D562}"/>
              </a:ext>
            </a:extLst>
          </p:cNvPr>
          <p:cNvSpPr>
            <a:spLocks noGrp="1"/>
          </p:cNvSpPr>
          <p:nvPr>
            <p:ph type="body" idx="19"/>
          </p:nvPr>
        </p:nvSpPr>
        <p:spPr/>
        <p:txBody>
          <a:bodyPr>
            <a:normAutofit/>
          </a:bodyPr>
          <a:lstStyle/>
          <a:p>
            <a:r>
              <a:rPr lang="en-US" dirty="0"/>
              <a:t>Agency / Consulting</a:t>
            </a:r>
          </a:p>
        </p:txBody>
      </p:sp>
      <p:pic>
        <p:nvPicPr>
          <p:cNvPr id="4" name="Graphic 3" descr="Certificate">
            <a:extLst>
              <a:ext uri="{FF2B5EF4-FFF2-40B4-BE49-F238E27FC236}">
                <a16:creationId xmlns:a16="http://schemas.microsoft.com/office/drawing/2014/main" id="{D019FEBE-B0DC-C30F-C4FF-F2C30700E6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3307" y="1643160"/>
            <a:ext cx="3952340" cy="3952340"/>
          </a:xfrm>
          <a:prstGeom prst="rect">
            <a:avLst/>
          </a:prstGeom>
        </p:spPr>
      </p:pic>
    </p:spTree>
    <p:extLst>
      <p:ext uri="{BB962C8B-B14F-4D97-AF65-F5344CB8AC3E}">
        <p14:creationId xmlns:p14="http://schemas.microsoft.com/office/powerpoint/2010/main" val="1501831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C19862D-0169-CD71-2872-1E31F61380AA}"/>
              </a:ext>
            </a:extLst>
          </p:cNvPr>
          <p:cNvSpPr>
            <a:spLocks noGrp="1"/>
          </p:cNvSpPr>
          <p:nvPr>
            <p:ph type="subTitle" idx="1"/>
          </p:nvPr>
        </p:nvSpPr>
        <p:spPr/>
        <p:txBody>
          <a:bodyPr/>
          <a:lstStyle/>
          <a:p>
            <a:pPr marL="0" indent="0">
              <a:buNone/>
            </a:pPr>
            <a:r>
              <a:rPr lang="en-US" dirty="0"/>
              <a:t>Learn how to design incentive systems, broadly defined, that shape the behavior and decisions of others in your organization to further the organization’s purpose</a:t>
            </a:r>
          </a:p>
        </p:txBody>
      </p:sp>
      <p:sp>
        <p:nvSpPr>
          <p:cNvPr id="3" name="Text Placeholder 2">
            <a:extLst>
              <a:ext uri="{FF2B5EF4-FFF2-40B4-BE49-F238E27FC236}">
                <a16:creationId xmlns:a16="http://schemas.microsoft.com/office/drawing/2014/main" id="{9B7F41CB-32BA-1639-60B9-5020631DC493}"/>
              </a:ext>
            </a:extLst>
          </p:cNvPr>
          <p:cNvSpPr>
            <a:spLocks noGrp="1"/>
          </p:cNvSpPr>
          <p:nvPr>
            <p:ph type="body" idx="21"/>
          </p:nvPr>
        </p:nvSpPr>
        <p:spPr/>
        <p:txBody>
          <a:bodyPr>
            <a:normAutofit lnSpcReduction="10000"/>
          </a:bodyPr>
          <a:lstStyle/>
          <a:p>
            <a:r>
              <a:rPr lang="en-US" dirty="0"/>
              <a:t>Seminar Objectives</a:t>
            </a:r>
          </a:p>
        </p:txBody>
      </p:sp>
      <p:sp>
        <p:nvSpPr>
          <p:cNvPr id="4" name="Text Placeholder 3">
            <a:extLst>
              <a:ext uri="{FF2B5EF4-FFF2-40B4-BE49-F238E27FC236}">
                <a16:creationId xmlns:a16="http://schemas.microsoft.com/office/drawing/2014/main" id="{D42DE5AC-65BD-CE0A-5513-960C77BF87ED}"/>
              </a:ext>
            </a:extLst>
          </p:cNvPr>
          <p:cNvSpPr>
            <a:spLocks noGrp="1"/>
          </p:cNvSpPr>
          <p:nvPr>
            <p:ph type="body" idx="22"/>
          </p:nvPr>
        </p:nvSpPr>
        <p:spPr/>
        <p:txBody>
          <a:bodyPr/>
          <a:lstStyle/>
          <a:p>
            <a:r>
              <a:rPr lang="en-US" dirty="0"/>
              <a:t>We will discuss a set of practices, frameworks and tools for:</a:t>
            </a:r>
          </a:p>
          <a:p>
            <a:pPr marL="285750" indent="-285750">
              <a:buFont typeface="Arial" panose="020B0604020202020204" pitchFamily="34" charset="0"/>
              <a:buChar char="•"/>
            </a:pPr>
            <a:r>
              <a:rPr lang="en-US" b="0" dirty="0"/>
              <a:t>Understanding the range of factors that motivate people</a:t>
            </a:r>
          </a:p>
          <a:p>
            <a:pPr marL="285750" indent="-285750">
              <a:buFont typeface="Arial" panose="020B0604020202020204" pitchFamily="34" charset="0"/>
              <a:buChar char="•"/>
            </a:pPr>
            <a:r>
              <a:rPr lang="en-US" b="0" dirty="0"/>
              <a:t>Building and managing formal and informal organizational systems for tapping into those motivational factors and driving value-creating behavior</a:t>
            </a:r>
          </a:p>
        </p:txBody>
      </p:sp>
    </p:spTree>
    <p:extLst>
      <p:ext uri="{BB962C8B-B14F-4D97-AF65-F5344CB8AC3E}">
        <p14:creationId xmlns:p14="http://schemas.microsoft.com/office/powerpoint/2010/main" val="803302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79FE9-97A3-8B52-63BC-F0EA74F6A5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54E8F5-85EF-600A-C72C-49F56A21B06B}"/>
              </a:ext>
            </a:extLst>
          </p:cNvPr>
          <p:cNvSpPr>
            <a:spLocks noGrp="1"/>
          </p:cNvSpPr>
          <p:nvPr>
            <p:ph type="body" idx="19"/>
          </p:nvPr>
        </p:nvSpPr>
        <p:spPr/>
        <p:txBody>
          <a:bodyPr>
            <a:normAutofit fontScale="92500" lnSpcReduction="20000"/>
          </a:bodyPr>
          <a:lstStyle/>
          <a:p>
            <a:r>
              <a:rPr lang="en-US" dirty="0"/>
              <a:t>Corporate Program Manager / HR /</a:t>
            </a:r>
            <a:br>
              <a:rPr lang="en-US" dirty="0"/>
            </a:br>
            <a:r>
              <a:rPr lang="en-US" dirty="0"/>
              <a:t>Marketing / Sales &amp; Sales Management</a:t>
            </a:r>
          </a:p>
        </p:txBody>
      </p:sp>
      <p:pic>
        <p:nvPicPr>
          <p:cNvPr id="5" name="Graphic 4" descr="Upward trend">
            <a:extLst>
              <a:ext uri="{FF2B5EF4-FFF2-40B4-BE49-F238E27FC236}">
                <a16:creationId xmlns:a16="http://schemas.microsoft.com/office/drawing/2014/main" id="{31C1BF14-14F4-F37F-61B0-B88762007E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2977" y="1262500"/>
            <a:ext cx="4333000" cy="4333000"/>
          </a:xfrm>
          <a:prstGeom prst="rect">
            <a:avLst/>
          </a:prstGeom>
        </p:spPr>
      </p:pic>
    </p:spTree>
    <p:extLst>
      <p:ext uri="{BB962C8B-B14F-4D97-AF65-F5344CB8AC3E}">
        <p14:creationId xmlns:p14="http://schemas.microsoft.com/office/powerpoint/2010/main" val="2425856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7FB3-517E-F98E-9274-2D151C2FFC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934FBA-D68F-4CE5-A049-9F5BA469614A}"/>
              </a:ext>
            </a:extLst>
          </p:cNvPr>
          <p:cNvSpPr>
            <a:spLocks noGrp="1"/>
          </p:cNvSpPr>
          <p:nvPr>
            <p:ph type="body" idx="19"/>
          </p:nvPr>
        </p:nvSpPr>
        <p:spPr/>
        <p:txBody>
          <a:bodyPr>
            <a:normAutofit/>
          </a:bodyPr>
          <a:lstStyle/>
          <a:p>
            <a:r>
              <a:rPr lang="en-US" dirty="0"/>
              <a:t>Supply Chain</a:t>
            </a:r>
          </a:p>
        </p:txBody>
      </p:sp>
      <p:pic>
        <p:nvPicPr>
          <p:cNvPr id="4" name="Graphic 3" descr="Cloud Computing">
            <a:extLst>
              <a:ext uri="{FF2B5EF4-FFF2-40B4-BE49-F238E27FC236}">
                <a16:creationId xmlns:a16="http://schemas.microsoft.com/office/drawing/2014/main" id="{55B6B211-8EDE-DB23-3269-20FBDED7F9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6577" y="1660528"/>
            <a:ext cx="3538847" cy="353884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Tree>
    <p:extLst>
      <p:ext uri="{BB962C8B-B14F-4D97-AF65-F5344CB8AC3E}">
        <p14:creationId xmlns:p14="http://schemas.microsoft.com/office/powerpoint/2010/main" val="2074682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5485-50B9-79EA-5BE5-9356DEA79467}"/>
              </a:ext>
            </a:extLst>
          </p:cNvPr>
          <p:cNvSpPr>
            <a:spLocks noGrp="1"/>
          </p:cNvSpPr>
          <p:nvPr>
            <p:ph type="ctrTitle"/>
          </p:nvPr>
        </p:nvSpPr>
        <p:spPr/>
        <p:txBody>
          <a:bodyPr/>
          <a:lstStyle/>
          <a:p>
            <a:r>
              <a:rPr lang="en-US" sz="6000" dirty="0"/>
              <a:t>Q &amp; A​</a:t>
            </a:r>
            <a:endParaRPr lang="en-US" dirty="0"/>
          </a:p>
        </p:txBody>
      </p:sp>
      <p:sp>
        <p:nvSpPr>
          <p:cNvPr id="3" name="Subtitle 2">
            <a:extLst>
              <a:ext uri="{FF2B5EF4-FFF2-40B4-BE49-F238E27FC236}">
                <a16:creationId xmlns:a16="http://schemas.microsoft.com/office/drawing/2014/main" id="{6D6D81A2-0134-6600-B26A-539C24C77361}"/>
              </a:ext>
            </a:extLst>
          </p:cNvPr>
          <p:cNvSpPr>
            <a:spLocks noGrp="1"/>
          </p:cNvSpPr>
          <p:nvPr>
            <p:ph type="subTitle" idx="1"/>
          </p:nvPr>
        </p:nvSpPr>
        <p:spPr/>
        <p:txBody>
          <a:bodyPr/>
          <a:lstStyle/>
          <a:p>
            <a:r>
              <a:rPr lang="en-US" sz="4000" b="0" dirty="0">
                <a:latin typeface="Times New Roman" panose="02020603050405020304" pitchFamily="18" charset="0"/>
                <a:cs typeface="Times New Roman" panose="02020603050405020304" pitchFamily="18" charset="0"/>
              </a:rPr>
              <a:t>The Importance of Incentives &amp; Rewards @Work</a:t>
            </a:r>
          </a:p>
          <a:p>
            <a:r>
              <a:rPr lang="en-US" sz="2400" dirty="0"/>
              <a:t>For Colleges and Universities</a:t>
            </a:r>
          </a:p>
        </p:txBody>
      </p:sp>
    </p:spTree>
    <p:extLst>
      <p:ext uri="{BB962C8B-B14F-4D97-AF65-F5344CB8AC3E}">
        <p14:creationId xmlns:p14="http://schemas.microsoft.com/office/powerpoint/2010/main" val="414953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0EA7-38CA-3976-E8C0-B418EC9231CB}"/>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98B3BBCB-39FC-36F0-22A9-D7520BD6E3E4}"/>
              </a:ext>
            </a:extLst>
          </p:cNvPr>
          <p:cNvSpPr>
            <a:spLocks noGrp="1"/>
          </p:cNvSpPr>
          <p:nvPr>
            <p:ph type="subTitle" idx="1"/>
          </p:nvPr>
        </p:nvSpPr>
        <p:spPr>
          <a:xfrm>
            <a:off x="760361" y="1215960"/>
            <a:ext cx="10817352" cy="4394637"/>
          </a:xfrm>
        </p:spPr>
        <p:txBody>
          <a:bodyPr>
            <a:normAutofit/>
          </a:bodyPr>
          <a:lstStyle/>
          <a:p>
            <a:r>
              <a:rPr lang="en-US" dirty="0"/>
              <a:t>Introduction to Incentives &amp; Rewards at Work</a:t>
            </a:r>
          </a:p>
          <a:p>
            <a:r>
              <a:rPr lang="en-US" dirty="0"/>
              <a:t>The Psychology of Motivation</a:t>
            </a:r>
          </a:p>
          <a:p>
            <a:r>
              <a:rPr lang="en-US" dirty="0"/>
              <a:t>Non-Cash Rewards in Practice</a:t>
            </a:r>
          </a:p>
          <a:p>
            <a:r>
              <a:rPr lang="en-US" dirty="0"/>
              <a:t>Designing Incentive Reward Programs</a:t>
            </a:r>
          </a:p>
          <a:p>
            <a:r>
              <a:rPr lang="en-US" dirty="0"/>
              <a:t>Determining the Impact</a:t>
            </a:r>
          </a:p>
          <a:p>
            <a:r>
              <a:rPr lang="en-US" dirty="0"/>
              <a:t>Careers in the Field</a:t>
            </a:r>
          </a:p>
          <a:p>
            <a:r>
              <a:rPr lang="en-US" dirty="0"/>
              <a:t>Q&amp;A</a:t>
            </a:r>
          </a:p>
        </p:txBody>
      </p:sp>
      <p:sp>
        <p:nvSpPr>
          <p:cNvPr id="3" name="Text Placeholder 2">
            <a:extLst>
              <a:ext uri="{FF2B5EF4-FFF2-40B4-BE49-F238E27FC236}">
                <a16:creationId xmlns:a16="http://schemas.microsoft.com/office/drawing/2014/main" id="{0BE7C5C1-B963-8FEA-1099-843B22946EB1}"/>
              </a:ext>
            </a:extLst>
          </p:cNvPr>
          <p:cNvSpPr>
            <a:spLocks noGrp="1"/>
          </p:cNvSpPr>
          <p:nvPr>
            <p:ph type="body" idx="21"/>
          </p:nvPr>
        </p:nvSpPr>
        <p:spPr/>
        <p:txBody>
          <a:bodyPr>
            <a:normAutofit lnSpcReduction="10000"/>
          </a:bodyPr>
          <a:lstStyle/>
          <a:p>
            <a:r>
              <a:rPr lang="en-US" dirty="0"/>
              <a:t>Seminar Agenda</a:t>
            </a:r>
          </a:p>
        </p:txBody>
      </p:sp>
    </p:spTree>
    <p:extLst>
      <p:ext uri="{BB962C8B-B14F-4D97-AF65-F5344CB8AC3E}">
        <p14:creationId xmlns:p14="http://schemas.microsoft.com/office/powerpoint/2010/main" val="130937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8785B-3314-EE82-C30D-F42CE29D90BE}"/>
              </a:ext>
            </a:extLst>
          </p:cNvPr>
          <p:cNvSpPr>
            <a:spLocks noGrp="1"/>
          </p:cNvSpPr>
          <p:nvPr>
            <p:ph type="body" idx="19"/>
          </p:nvPr>
        </p:nvSpPr>
        <p:spPr/>
        <p:txBody>
          <a:bodyPr/>
          <a:lstStyle/>
          <a:p>
            <a:r>
              <a:rPr lang="en-US" dirty="0"/>
              <a:t>Example: Cash vs. Gift</a:t>
            </a:r>
          </a:p>
        </p:txBody>
      </p:sp>
      <p:pic>
        <p:nvPicPr>
          <p:cNvPr id="4" name="The Economics Of Seinfeld_ What's the right Gift to give; cash_ (2).mp4">
            <a:hlinkClick r:id="" action="ppaction://media"/>
            <a:extLst>
              <a:ext uri="{FF2B5EF4-FFF2-40B4-BE49-F238E27FC236}">
                <a16:creationId xmlns:a16="http://schemas.microsoft.com/office/drawing/2014/main" id="{7615D3A3-814C-AAD2-632F-C06327EB34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1106" y="1643158"/>
            <a:ext cx="5269787" cy="3952341"/>
          </a:xfrm>
          <a:prstGeom prst="rect">
            <a:avLst/>
          </a:prstGeom>
        </p:spPr>
      </p:pic>
    </p:spTree>
    <p:extLst>
      <p:ext uri="{BB962C8B-B14F-4D97-AF65-F5344CB8AC3E}">
        <p14:creationId xmlns:p14="http://schemas.microsoft.com/office/powerpoint/2010/main" val="1326055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1D799B-A6DE-3740-7F9A-77D3473520D8}"/>
              </a:ext>
            </a:extLst>
          </p:cNvPr>
          <p:cNvSpPr>
            <a:spLocks noGrp="1"/>
          </p:cNvSpPr>
          <p:nvPr>
            <p:ph type="ctrTitle"/>
          </p:nvPr>
        </p:nvSpPr>
        <p:spPr/>
        <p:txBody>
          <a:bodyPr/>
          <a:lstStyle/>
          <a:p>
            <a:r>
              <a:rPr lang="en-US" dirty="0"/>
              <a:t>Introduction to Incentives &amp; Rewards at Work</a:t>
            </a:r>
          </a:p>
        </p:txBody>
      </p:sp>
    </p:spTree>
    <p:extLst>
      <p:ext uri="{BB962C8B-B14F-4D97-AF65-F5344CB8AC3E}">
        <p14:creationId xmlns:p14="http://schemas.microsoft.com/office/powerpoint/2010/main" val="256887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D206F-D947-BD4C-387A-F4316E56B6F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756A1E-8F2C-C578-A705-BB320F744252}"/>
              </a:ext>
            </a:extLst>
          </p:cNvPr>
          <p:cNvSpPr>
            <a:spLocks noGrp="1"/>
          </p:cNvSpPr>
          <p:nvPr>
            <p:ph type="ctrTitle"/>
          </p:nvPr>
        </p:nvSpPr>
        <p:spPr/>
        <p:txBody>
          <a:bodyPr/>
          <a:lstStyle/>
          <a:p>
            <a:r>
              <a:rPr lang="en-US" sz="6000" dirty="0"/>
              <a:t>What is an Incentive?</a:t>
            </a:r>
            <a:endParaRPr lang="en-US" dirty="0"/>
          </a:p>
        </p:txBody>
      </p:sp>
    </p:spTree>
    <p:extLst>
      <p:ext uri="{BB962C8B-B14F-4D97-AF65-F5344CB8AC3E}">
        <p14:creationId xmlns:p14="http://schemas.microsoft.com/office/powerpoint/2010/main" val="304281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3C5D13-FE10-925B-BFF9-E25A8A7F5974}"/>
              </a:ext>
            </a:extLst>
          </p:cNvPr>
          <p:cNvSpPr>
            <a:spLocks noGrp="1"/>
          </p:cNvSpPr>
          <p:nvPr>
            <p:ph type="body" idx="19"/>
          </p:nvPr>
        </p:nvSpPr>
        <p:spPr/>
        <p:txBody>
          <a:bodyPr>
            <a:normAutofit lnSpcReduction="10000"/>
          </a:bodyPr>
          <a:lstStyle/>
          <a:p>
            <a:pPr algn="ctr"/>
            <a:r>
              <a:rPr lang="en-US" dirty="0"/>
              <a:t>What is an Incentive System?</a:t>
            </a:r>
          </a:p>
        </p:txBody>
      </p:sp>
      <p:sp>
        <p:nvSpPr>
          <p:cNvPr id="7" name="Text Placeholder 6">
            <a:extLst>
              <a:ext uri="{FF2B5EF4-FFF2-40B4-BE49-F238E27FC236}">
                <a16:creationId xmlns:a16="http://schemas.microsoft.com/office/drawing/2014/main" id="{8BC69726-08F1-4560-D685-F2896BB5D3E2}"/>
              </a:ext>
            </a:extLst>
          </p:cNvPr>
          <p:cNvSpPr>
            <a:spLocks noGrp="1"/>
          </p:cNvSpPr>
          <p:nvPr>
            <p:ph type="body" idx="20"/>
          </p:nvPr>
        </p:nvSpPr>
        <p:spPr>
          <a:xfrm>
            <a:off x="685799" y="1983810"/>
            <a:ext cx="3346704" cy="681283"/>
          </a:xfrm>
          <a:solidFill>
            <a:schemeClr val="bg1">
              <a:lumMod val="75000"/>
            </a:schemeClr>
          </a:solidFill>
        </p:spPr>
        <p:txBody>
          <a:bodyPr anchor="ctr" anchorCtr="0"/>
          <a:lstStyle/>
          <a:p>
            <a:pPr algn="ctr"/>
            <a:r>
              <a:rPr lang="en-US" dirty="0">
                <a:solidFill>
                  <a:schemeClr val="bg1"/>
                </a:solidFill>
              </a:rPr>
              <a:t>Authority: Decision Rights</a:t>
            </a:r>
          </a:p>
        </p:txBody>
      </p:sp>
      <p:sp>
        <p:nvSpPr>
          <p:cNvPr id="5" name="Text Placeholder 4">
            <a:extLst>
              <a:ext uri="{FF2B5EF4-FFF2-40B4-BE49-F238E27FC236}">
                <a16:creationId xmlns:a16="http://schemas.microsoft.com/office/drawing/2014/main" id="{5033D147-C5B9-490F-BE88-8878A7A3CFC9}"/>
              </a:ext>
            </a:extLst>
          </p:cNvPr>
          <p:cNvSpPr>
            <a:spLocks noGrp="1"/>
          </p:cNvSpPr>
          <p:nvPr>
            <p:ph type="body" sz="half" idx="2"/>
          </p:nvPr>
        </p:nvSpPr>
        <p:spPr/>
        <p:txBody>
          <a:bodyPr anchor="ctr" anchorCtr="0"/>
          <a:lstStyle/>
          <a:p>
            <a:pPr algn="ctr"/>
            <a:r>
              <a:rPr lang="en-US" sz="2400" dirty="0">
                <a:latin typeface="+mj-lt"/>
                <a:ea typeface="+mj-ea"/>
                <a:cs typeface="+mj-cs"/>
              </a:rPr>
              <a:t>A</a:t>
            </a:r>
            <a:r>
              <a:rPr lang="en-US" sz="2400" kern="1200" dirty="0">
                <a:solidFill>
                  <a:schemeClr val="tx1"/>
                </a:solidFill>
                <a:latin typeface="+mj-lt"/>
                <a:ea typeface="+mj-ea"/>
                <a:cs typeface="+mj-cs"/>
              </a:rPr>
              <a:t>n incentive system </a:t>
            </a:r>
            <a:r>
              <a:rPr lang="en-US" sz="2400" i="1" kern="1200" dirty="0">
                <a:solidFill>
                  <a:schemeClr val="tx1"/>
                </a:solidFill>
                <a:latin typeface="+mj-lt"/>
                <a:ea typeface="+mj-ea"/>
                <a:cs typeface="+mj-cs"/>
              </a:rPr>
              <a:t>links</a:t>
            </a:r>
            <a:r>
              <a:rPr lang="en-US" sz="2400" kern="1200" dirty="0">
                <a:solidFill>
                  <a:schemeClr val="tx1"/>
                </a:solidFill>
                <a:latin typeface="+mj-lt"/>
                <a:ea typeface="+mj-ea"/>
                <a:cs typeface="+mj-cs"/>
              </a:rPr>
              <a:t> and </a:t>
            </a:r>
            <a:r>
              <a:rPr lang="en-US" sz="2400" i="1" kern="1200" dirty="0">
                <a:solidFill>
                  <a:schemeClr val="tx1"/>
                </a:solidFill>
                <a:latin typeface="+mj-lt"/>
                <a:ea typeface="+mj-ea"/>
                <a:cs typeface="+mj-cs"/>
              </a:rPr>
              <a:t>aligns</a:t>
            </a:r>
            <a:r>
              <a:rPr lang="en-US" sz="2400" kern="1200" dirty="0">
                <a:solidFill>
                  <a:schemeClr val="tx1"/>
                </a:solidFill>
                <a:latin typeface="+mj-lt"/>
                <a:ea typeface="+mj-ea"/>
                <a:cs typeface="+mj-cs"/>
              </a:rPr>
              <a:t>:  </a:t>
            </a:r>
            <a:r>
              <a:rPr lang="en-US" sz="2400" i="1" kern="1200" dirty="0">
                <a:solidFill>
                  <a:schemeClr val="tx1"/>
                </a:solidFill>
                <a:latin typeface="+mj-lt"/>
                <a:ea typeface="+mj-ea"/>
                <a:cs typeface="+mj-cs"/>
              </a:rPr>
              <a:t>authority</a:t>
            </a:r>
            <a:r>
              <a:rPr lang="en-US" sz="2400" kern="1200" dirty="0">
                <a:solidFill>
                  <a:schemeClr val="tx1"/>
                </a:solidFill>
                <a:latin typeface="+mj-lt"/>
                <a:ea typeface="+mj-ea"/>
                <a:cs typeface="+mj-cs"/>
              </a:rPr>
              <a:t> and </a:t>
            </a:r>
            <a:r>
              <a:rPr lang="en-US" sz="2400" i="1" kern="1200" dirty="0">
                <a:solidFill>
                  <a:schemeClr val="tx1"/>
                </a:solidFill>
                <a:latin typeface="+mj-lt"/>
                <a:ea typeface="+mj-ea"/>
                <a:cs typeface="+mj-cs"/>
              </a:rPr>
              <a:t>accountability</a:t>
            </a:r>
            <a:endParaRPr lang="en-US" sz="2400" i="1" dirty="0"/>
          </a:p>
        </p:txBody>
      </p:sp>
      <p:sp>
        <p:nvSpPr>
          <p:cNvPr id="8" name="Text Placeholder 7">
            <a:extLst>
              <a:ext uri="{FF2B5EF4-FFF2-40B4-BE49-F238E27FC236}">
                <a16:creationId xmlns:a16="http://schemas.microsoft.com/office/drawing/2014/main" id="{035065E7-0175-CE59-B895-0671C56CB08A}"/>
              </a:ext>
            </a:extLst>
          </p:cNvPr>
          <p:cNvSpPr>
            <a:spLocks noGrp="1"/>
          </p:cNvSpPr>
          <p:nvPr>
            <p:ph type="body" idx="21"/>
          </p:nvPr>
        </p:nvSpPr>
        <p:spPr>
          <a:xfrm>
            <a:off x="4415843" y="1977709"/>
            <a:ext cx="3347345" cy="685800"/>
          </a:xfrm>
          <a:solidFill>
            <a:schemeClr val="bg1">
              <a:lumMod val="75000"/>
            </a:schemeClr>
          </a:solidFill>
        </p:spPr>
        <p:txBody>
          <a:bodyPr anchor="ctr" anchorCtr="0"/>
          <a:lstStyle/>
          <a:p>
            <a:pPr algn="ctr"/>
            <a:r>
              <a:rPr lang="en-US" dirty="0">
                <a:solidFill>
                  <a:schemeClr val="bg1"/>
                </a:solidFill>
              </a:rPr>
              <a:t>Performance Measurement</a:t>
            </a:r>
          </a:p>
        </p:txBody>
      </p:sp>
      <p:sp>
        <p:nvSpPr>
          <p:cNvPr id="9" name="Text Placeholder 8">
            <a:extLst>
              <a:ext uri="{FF2B5EF4-FFF2-40B4-BE49-F238E27FC236}">
                <a16:creationId xmlns:a16="http://schemas.microsoft.com/office/drawing/2014/main" id="{54430D61-FC9C-E149-CB91-2396B0DA75AE}"/>
              </a:ext>
            </a:extLst>
          </p:cNvPr>
          <p:cNvSpPr>
            <a:spLocks noGrp="1"/>
          </p:cNvSpPr>
          <p:nvPr>
            <p:ph type="body" idx="22"/>
          </p:nvPr>
        </p:nvSpPr>
        <p:spPr>
          <a:xfrm>
            <a:off x="8146528" y="1977710"/>
            <a:ext cx="3346704" cy="685800"/>
          </a:xfrm>
          <a:solidFill>
            <a:schemeClr val="bg1">
              <a:lumMod val="75000"/>
            </a:schemeClr>
          </a:solidFill>
        </p:spPr>
        <p:txBody>
          <a:bodyPr anchor="ctr" anchorCtr="0"/>
          <a:lstStyle/>
          <a:p>
            <a:pPr algn="ctr"/>
            <a:r>
              <a:rPr lang="en-US" dirty="0">
                <a:solidFill>
                  <a:schemeClr val="bg1"/>
                </a:solidFill>
              </a:rPr>
              <a:t>Accountability: Rewards and Punishments</a:t>
            </a:r>
          </a:p>
        </p:txBody>
      </p:sp>
      <p:sp>
        <p:nvSpPr>
          <p:cNvPr id="10" name="Text Placeholder 6">
            <a:extLst>
              <a:ext uri="{FF2B5EF4-FFF2-40B4-BE49-F238E27FC236}">
                <a16:creationId xmlns:a16="http://schemas.microsoft.com/office/drawing/2014/main" id="{EC135D5F-7F83-B971-E743-671464F25921}"/>
              </a:ext>
            </a:extLst>
          </p:cNvPr>
          <p:cNvSpPr txBox="1">
            <a:spLocks/>
          </p:cNvSpPr>
          <p:nvPr/>
        </p:nvSpPr>
        <p:spPr>
          <a:xfrm>
            <a:off x="685799" y="2801788"/>
            <a:ext cx="3346704" cy="681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ctr">
              <a:buFont typeface="Arial" panose="020B0604020202020204" pitchFamily="34" charset="0"/>
              <a:buChar char="•"/>
            </a:pPr>
            <a:r>
              <a:rPr lang="en-US" dirty="0"/>
              <a:t>who should make decisions?</a:t>
            </a:r>
          </a:p>
        </p:txBody>
      </p:sp>
      <p:sp>
        <p:nvSpPr>
          <p:cNvPr id="11" name="Text Placeholder 7">
            <a:extLst>
              <a:ext uri="{FF2B5EF4-FFF2-40B4-BE49-F238E27FC236}">
                <a16:creationId xmlns:a16="http://schemas.microsoft.com/office/drawing/2014/main" id="{F9D65F88-213C-7CD5-A599-BDB5AB8631C3}"/>
              </a:ext>
            </a:extLst>
          </p:cNvPr>
          <p:cNvSpPr txBox="1">
            <a:spLocks/>
          </p:cNvSpPr>
          <p:nvPr/>
        </p:nvSpPr>
        <p:spPr>
          <a:xfrm>
            <a:off x="4415843" y="2795687"/>
            <a:ext cx="3347345" cy="6858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ctr">
              <a:buFont typeface="Arial" panose="020B0604020202020204" pitchFamily="34" charset="0"/>
              <a:buChar char="•"/>
            </a:pPr>
            <a:r>
              <a:rPr lang="en-US" dirty="0"/>
              <a:t>objective</a:t>
            </a:r>
          </a:p>
          <a:p>
            <a:pPr marL="285750" indent="-285750" algn="ctr">
              <a:buFont typeface="Arial" panose="020B0604020202020204" pitchFamily="34" charset="0"/>
              <a:buChar char="•"/>
            </a:pPr>
            <a:r>
              <a:rPr lang="en-US" dirty="0"/>
              <a:t>subjective</a:t>
            </a:r>
          </a:p>
        </p:txBody>
      </p:sp>
      <p:sp>
        <p:nvSpPr>
          <p:cNvPr id="12" name="Text Placeholder 8">
            <a:extLst>
              <a:ext uri="{FF2B5EF4-FFF2-40B4-BE49-F238E27FC236}">
                <a16:creationId xmlns:a16="http://schemas.microsoft.com/office/drawing/2014/main" id="{82755022-3D8B-26BF-79EA-00B58DA53D39}"/>
              </a:ext>
            </a:extLst>
          </p:cNvPr>
          <p:cNvSpPr txBox="1">
            <a:spLocks/>
          </p:cNvSpPr>
          <p:nvPr/>
        </p:nvSpPr>
        <p:spPr>
          <a:xfrm>
            <a:off x="8146528" y="2795688"/>
            <a:ext cx="3346704" cy="6858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ctr">
              <a:buFont typeface="Arial" panose="020B0604020202020204" pitchFamily="34" charset="0"/>
              <a:buChar char="•"/>
            </a:pPr>
            <a:r>
              <a:rPr lang="en-US" dirty="0"/>
              <a:t>objective</a:t>
            </a:r>
          </a:p>
          <a:p>
            <a:pPr marL="285750" indent="-285750" algn="ctr">
              <a:buFont typeface="Arial" panose="020B0604020202020204" pitchFamily="34" charset="0"/>
              <a:buChar char="•"/>
            </a:pPr>
            <a:r>
              <a:rPr lang="en-US" dirty="0"/>
              <a:t>subjective</a:t>
            </a:r>
          </a:p>
        </p:txBody>
      </p:sp>
    </p:spTree>
    <p:extLst>
      <p:ext uri="{BB962C8B-B14F-4D97-AF65-F5344CB8AC3E}">
        <p14:creationId xmlns:p14="http://schemas.microsoft.com/office/powerpoint/2010/main" val="1154150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BCBD28BF0174482CC0CE69BD67692" ma:contentTypeVersion="20" ma:contentTypeDescription="Create a new document." ma:contentTypeScope="" ma:versionID="db2696f63c0429b71a82a3a5f83e5e5c">
  <xsd:schema xmlns:xsd="http://www.w3.org/2001/XMLSchema" xmlns:xs="http://www.w3.org/2001/XMLSchema" xmlns:p="http://schemas.microsoft.com/office/2006/metadata/properties" xmlns:ns2="c8b70ef9-a1d0-4c3f-95ec-14e98725bb87" xmlns:ns3="8f7a9ff5-2916-4c9f-b38b-69ccf6165550" targetNamespace="http://schemas.microsoft.com/office/2006/metadata/properties" ma:root="true" ma:fieldsID="d91e48531014b88a72eb645defad114b" ns2:_="" ns3:_="">
    <xsd:import namespace="c8b70ef9-a1d0-4c3f-95ec-14e98725bb87"/>
    <xsd:import namespace="8f7a9ff5-2916-4c9f-b38b-69ccf61655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70ef9-a1d0-4c3f-95ec-14e98725bb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7a9ff5-2916-4c9f-b38b-69ccf616555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739bd8e-0ff6-4d44-9f04-69ff4ce2f1e3}" ma:internalName="TaxCatchAll" ma:showField="CatchAllData" ma:web="8f7a9ff5-2916-4c9f-b38b-69ccf61655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f7a9ff5-2916-4c9f-b38b-69ccf6165550" xsi:nil="true"/>
    <lcf76f155ced4ddcb4097134ff3c332f xmlns="c8b70ef9-a1d0-4c3f-95ec-14e98725bb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8532F7-AAF2-45FB-9E12-2DDCAE00E772}"/>
</file>

<file path=customXml/itemProps2.xml><?xml version="1.0" encoding="utf-8"?>
<ds:datastoreItem xmlns:ds="http://schemas.openxmlformats.org/officeDocument/2006/customXml" ds:itemID="{CAE00A91-61AB-4657-89DD-58B143AC0D20}">
  <ds:schemaRefs>
    <ds:schemaRef ds:uri="http://schemas.microsoft.com/sharepoint/v3/contenttype/forms"/>
  </ds:schemaRefs>
</ds:datastoreItem>
</file>

<file path=customXml/itemProps3.xml><?xml version="1.0" encoding="utf-8"?>
<ds:datastoreItem xmlns:ds="http://schemas.openxmlformats.org/officeDocument/2006/customXml" ds:itemID="{F9E5BEF6-6829-4E48-8537-A5655EFC4C64}">
  <ds:schemaRefs>
    <ds:schemaRef ds:uri="http://purl.org/dc/dcmitype/"/>
    <ds:schemaRef ds:uri="http://www.w3.org/XML/1998/namespace"/>
    <ds:schemaRef ds:uri="http://schemas.openxmlformats.org/package/2006/metadata/core-properties"/>
    <ds:schemaRef ds:uri="8f7a9ff5-2916-4c9f-b38b-69ccf6165550"/>
    <ds:schemaRef ds:uri="55a0f2b5-d703-439e-a816-dbf92b32d2fd"/>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d026bb9f-849e-4520-adf3-36adc211bebd}" enabled="1" method="Privileged" siteId="{ac144e41-8001-48f0-9e1c-170716ed06b6}" removed="0"/>
</clbl:labelList>
</file>

<file path=docProps/app.xml><?xml version="1.0" encoding="utf-8"?>
<Properties xmlns="http://schemas.openxmlformats.org/officeDocument/2006/extended-properties" xmlns:vt="http://schemas.openxmlformats.org/officeDocument/2006/docPropsVTypes">
  <TotalTime>262</TotalTime>
  <Words>1277</Words>
  <Application>Microsoft Office PowerPoint</Application>
  <PresentationFormat>Widescreen</PresentationFormat>
  <Paragraphs>174</Paragraphs>
  <Slides>42</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Arial</vt:lpstr>
      <vt:lpstr>PT Sans</vt:lpstr>
      <vt:lpstr>System Font Regular</vt:lpstr>
      <vt:lpstr>Times New Roman</vt:lpstr>
      <vt:lpstr>Office Theme</vt:lpstr>
      <vt:lpstr>PowerPoint Presentation</vt:lpstr>
      <vt:lpstr>The Importance of Incentives &amp; Rewards @Work</vt:lpstr>
      <vt:lpstr>PowerPoint Presentation</vt:lpstr>
      <vt:lpstr>PowerPoint Presentation</vt:lpstr>
      <vt:lpstr>PowerPoint Presentation</vt:lpstr>
      <vt:lpstr>PowerPoint Presentation</vt:lpstr>
      <vt:lpstr>Introduction to Incentives &amp; Rewards at Work</vt:lpstr>
      <vt:lpstr>What is an Incentive?</vt:lpstr>
      <vt:lpstr>PowerPoint Presentation</vt:lpstr>
      <vt:lpstr>PowerPoint Presentation</vt:lpstr>
      <vt:lpstr>PowerPoint Presentation</vt:lpstr>
      <vt:lpstr>PowerPoint Presentation</vt:lpstr>
      <vt:lpstr>PowerPoint Presentation</vt:lpstr>
      <vt:lpstr>PowerPoint Presentation</vt:lpstr>
      <vt:lpstr>The Softer Rewards of Work</vt:lpstr>
      <vt:lpstr>The Psychology of Motivation</vt:lpstr>
      <vt:lpstr>PowerPoint Presentation</vt:lpstr>
      <vt:lpstr>PowerPoint Presentation</vt:lpstr>
      <vt:lpstr>PowerPoint Presentation</vt:lpstr>
      <vt:lpstr>The Art &amp; Science of Incentive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Beware of Unintended Consequences</vt:lpstr>
      <vt:lpstr>PowerPoint Presentation</vt:lpstr>
      <vt:lpstr>PowerPoint Presentation</vt:lpstr>
      <vt:lpstr>PowerPoint Presentation</vt:lpstr>
      <vt:lpstr>Careers in the Field</vt:lpstr>
      <vt:lpstr>PowerPoint Presentation</vt:lpstr>
      <vt:lpstr>PowerPoint Presentation</vt:lpstr>
      <vt:lpstr>PowerPoint Presentation</vt:lpstr>
      <vt:lpstr>PowerPoint Presentation</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Lawrence Licup</dc:creator>
  <cp:lastModifiedBy>Andy Schwarz</cp:lastModifiedBy>
  <cp:revision>4</cp:revision>
  <dcterms:created xsi:type="dcterms:W3CDTF">2024-09-06T18:52:58Z</dcterms:created>
  <dcterms:modified xsi:type="dcterms:W3CDTF">2024-09-12T20:55:00Z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Theme:24</vt:lpwstr>
  </property>
  <property fmtid="{D5CDD505-2E9C-101B-9397-08002B2CF9AE}" pid="3" name="ClassificationContentMarkingHeaderText">
    <vt:lpwstr>Internal use</vt:lpwstr>
  </property>
  <property fmtid="{D5CDD505-2E9C-101B-9397-08002B2CF9AE}" pid="4" name="ContentTypeId">
    <vt:lpwstr>0x010100182BCBD28BF0174482CC0CE69BD67692</vt:lpwstr>
  </property>
  <property fmtid="{D5CDD505-2E9C-101B-9397-08002B2CF9AE}" pid="5" name="MediaServiceImageTags">
    <vt:lpwstr/>
  </property>
</Properties>
</file>